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webextensions/taskpanes.xml" ContentType="application/vnd.ms-office.webextensiontaskpanes+xml"/>
  <Override PartName="/ppt/webextensions/webextension1.xml" ContentType="application/vnd.ms-office.webextension+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11/relationships/webextensiontaskpanes" Target="ppt/webextensions/taskpanes.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26"/>
  </p:notesMasterIdLst>
  <p:handoutMasterIdLst>
    <p:handoutMasterId r:id="rId27"/>
  </p:handoutMasterIdLst>
  <p:sldIdLst>
    <p:sldId id="256" r:id="rId5"/>
    <p:sldId id="297" r:id="rId6"/>
    <p:sldId id="305" r:id="rId7"/>
    <p:sldId id="283" r:id="rId8"/>
    <p:sldId id="271" r:id="rId9"/>
    <p:sldId id="279" r:id="rId10"/>
    <p:sldId id="286" r:id="rId11"/>
    <p:sldId id="287" r:id="rId12"/>
    <p:sldId id="288" r:id="rId13"/>
    <p:sldId id="289" r:id="rId14"/>
    <p:sldId id="290" r:id="rId15"/>
    <p:sldId id="291" r:id="rId16"/>
    <p:sldId id="295" r:id="rId17"/>
    <p:sldId id="294" r:id="rId18"/>
    <p:sldId id="298" r:id="rId19"/>
    <p:sldId id="299" r:id="rId20"/>
    <p:sldId id="300" r:id="rId21"/>
    <p:sldId id="301" r:id="rId22"/>
    <p:sldId id="302" r:id="rId23"/>
    <p:sldId id="303" r:id="rId24"/>
    <p:sldId id="293"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Welcome" id="{E75E278A-FF0E-49A4-B170-79828D63BBAD}">
          <p14:sldIdLst>
            <p14:sldId id="256"/>
          </p14:sldIdLst>
        </p14:section>
        <p14:section name="Untitled Section" id="{CEB3B318-94BE-4FF6-BB6F-E8E3C351E510}">
          <p14:sldIdLst>
            <p14:sldId id="297"/>
            <p14:sldId id="305"/>
            <p14:sldId id="283"/>
          </p14:sldIdLst>
        </p14:section>
        <p14:section name="Design, Morph, Annotate, Work Together, Tell Me" id="{B9B51309-D148-4332-87C2-07BE32FBCA3B}">
          <p14:sldIdLst>
            <p14:sldId id="271"/>
            <p14:sldId id="279"/>
            <p14:sldId id="286"/>
            <p14:sldId id="287"/>
            <p14:sldId id="288"/>
            <p14:sldId id="289"/>
            <p14:sldId id="290"/>
            <p14:sldId id="291"/>
            <p14:sldId id="295"/>
            <p14:sldId id="294"/>
            <p14:sldId id="298"/>
            <p14:sldId id="299"/>
            <p14:sldId id="300"/>
            <p14:sldId id="301"/>
            <p14:sldId id="302"/>
            <p14:sldId id="303"/>
            <p14:sldId id="293"/>
          </p14:sldIdLst>
        </p14:section>
      </p14:sectionLst>
    </p:ext>
    <p:ext uri="{EFAFB233-063F-42B5-8137-9DF3F51BA10A}">
      <p15:sldGuideLst xmlns:p15="http://schemas.microsoft.com/office/powerpoint/2012/main" xmlns="">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xmlns=""/>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 id="3" name="Arun John P" initials="AJP" lastIdx="1" clrIdx="2">
    <p:extLst>
      <p:ext uri="{19B8F6BF-5375-455C-9EA6-DF929625EA0E}">
        <p15:presenceInfo xmlns:p15="http://schemas.microsoft.com/office/powerpoint/2012/main" xmlns="" userId="Arun John P"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32446"/>
    <a:srgbClr val="D24726"/>
    <a:srgbClr val="DD462F"/>
    <a:srgbClr val="FFA7A7"/>
    <a:srgbClr val="86483A"/>
    <a:srgbClr val="D2B4A6"/>
    <a:srgbClr val="923922"/>
    <a:srgbClr val="404040"/>
    <a:srgbClr val="FF9B45"/>
    <a:srgbClr val="F8CFB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1415" autoAdjust="0"/>
  </p:normalViewPr>
  <p:slideViewPr>
    <p:cSldViewPr snapToGrid="0">
      <p:cViewPr>
        <p:scale>
          <a:sx n="87" d="100"/>
          <a:sy n="87" d="100"/>
        </p:scale>
        <p:origin x="-499" y="-48"/>
      </p:cViewPr>
      <p:guideLst>
        <p:guide orient="horz" pos="2160"/>
        <p:guide pos="3840"/>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commentAuthors" Target="commentAuthor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handoutMaster" Target="handoutMasters/handoutMaster1.xml"/><Relationship Id="rId3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0680FBE-A8DF-4758-9AC4-3A9E1039168F}" type="datetimeFigureOut">
              <a:rPr lang="en-US" smtClean="0"/>
              <a:t>7/31/2024</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C679768-A2FC-4D08-91F6-8DCE6C566B36}" type="slidenum">
              <a:rPr lang="en-US" smtClean="0"/>
              <a:t>‹#›</a:t>
            </a:fld>
            <a:endParaRPr lang="en-US"/>
          </a:p>
        </p:txBody>
      </p:sp>
    </p:spTree>
    <p:extLst>
      <p:ext uri="{BB962C8B-B14F-4D97-AF65-F5344CB8AC3E}">
        <p14:creationId xmlns:p14="http://schemas.microsoft.com/office/powerpoint/2010/main" val="183025516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C13577B-6902-467D-A26C-08A0DD5E4E03}" type="datetimeFigureOut">
              <a:rPr lang="en-US" smtClean="0"/>
              <a:t>7/31/2024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61EA0F-A667-4B49-8422-0062BC55E249}" type="slidenum">
              <a:rPr lang="en-US" smtClean="0"/>
              <a:t>‹#›</a:t>
            </a:fld>
            <a:endParaRPr lang="en-US"/>
          </a:p>
        </p:txBody>
      </p:sp>
    </p:spTree>
    <p:extLst>
      <p:ext uri="{BB962C8B-B14F-4D97-AF65-F5344CB8AC3E}">
        <p14:creationId xmlns:p14="http://schemas.microsoft.com/office/powerpoint/2010/main" val="3381910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a:t>
            </a:fld>
            <a:endParaRPr lang="en-US"/>
          </a:p>
        </p:txBody>
      </p:sp>
    </p:spTree>
    <p:extLst>
      <p:ext uri="{BB962C8B-B14F-4D97-AF65-F5344CB8AC3E}">
        <p14:creationId xmlns:p14="http://schemas.microsoft.com/office/powerpoint/2010/main" val="10117698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F61EA0F-A667-4B49-8422-0062BC55E249}" type="slidenum">
              <a:rPr lang="en-US" smtClean="0"/>
              <a:t>4</a:t>
            </a:fld>
            <a:endParaRPr lang="en-US"/>
          </a:p>
        </p:txBody>
      </p:sp>
    </p:spTree>
    <p:extLst>
      <p:ext uri="{BB962C8B-B14F-4D97-AF65-F5344CB8AC3E}">
        <p14:creationId xmlns:p14="http://schemas.microsoft.com/office/powerpoint/2010/main" val="31121577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F61EA0F-A667-4B49-8422-0062BC55E249}" type="slidenum">
              <a:rPr lang="en-US" smtClean="0"/>
              <a:t>16</a:t>
            </a:fld>
            <a:endParaRPr lang="en-US"/>
          </a:p>
        </p:txBody>
      </p:sp>
    </p:spTree>
    <p:extLst>
      <p:ext uri="{BB962C8B-B14F-4D97-AF65-F5344CB8AC3E}">
        <p14:creationId xmlns:p14="http://schemas.microsoft.com/office/powerpoint/2010/main" val="15587153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Rectangle 6"/>
          <p:cNvSpPr/>
          <p:nvPr userDrawn="1"/>
        </p:nvSpPr>
        <p:spPr bwMode="blackWhite">
          <a:xfrm>
            <a:off x="254950" y="262784"/>
            <a:ext cx="11682101" cy="633243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185494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9" name="Rectangle 8"/>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a:p>
        </p:txBody>
      </p:sp>
      <p:cxnSp>
        <p:nvCxnSpPr>
          <p:cNvPr id="12" name="Straight Connector 11"/>
          <p:cNvCxnSpPr/>
          <p:nvPr userDrawn="1"/>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p:nvPr>
        </p:nvSpPr>
        <p:spPr>
          <a:xfrm>
            <a:off x="521207" y="448056"/>
            <a:ext cx="6877119" cy="640080"/>
          </a:xfrm>
        </p:spPr>
        <p:txBody>
          <a:bodyPr anchor="b" anchorCtr="0">
            <a:normAutofit/>
          </a:bodyPr>
          <a:lstStyle>
            <a:lvl1pPr>
              <a:defRPr sz="2800">
                <a:solidFill>
                  <a:schemeClr val="bg2">
                    <a:lumMod val="25000"/>
                  </a:schemeClr>
                </a:solidFill>
              </a:defRPr>
            </a:lvl1pPr>
          </a:lstStyle>
          <a:p>
            <a:r>
              <a:rPr lang="en-US"/>
              <a:t>Click to edit Master title style</a:t>
            </a:r>
          </a:p>
        </p:txBody>
      </p:sp>
      <p:sp>
        <p:nvSpPr>
          <p:cNvPr id="3" name="Content Placeholder 2"/>
          <p:cNvSpPr>
            <a:spLocks noGrp="1"/>
          </p:cNvSpPr>
          <p:nvPr>
            <p:ph sz="quarter" idx="10"/>
          </p:nvPr>
        </p:nvSpPr>
        <p:spPr>
          <a:xfrm>
            <a:off x="539496" y="1435608"/>
            <a:ext cx="4416552" cy="3977640"/>
          </a:xfrm>
        </p:spPr>
        <p:txBody>
          <a:bodyPr vert="horz" lIns="91440" tIns="45720" rIns="91440" bIns="45720" rtlCol="0">
            <a:normAutofit/>
          </a:bodyPr>
          <a:lstStyle>
            <a:lvl1pPr>
              <a:defRPr lang="en-US" sz="1200" smtClean="0">
                <a:solidFill>
                  <a:schemeClr val="tx1">
                    <a:lumMod val="75000"/>
                    <a:lumOff val="25000"/>
                  </a:schemeClr>
                </a:solidFill>
              </a:defRPr>
            </a:lvl1pPr>
            <a:lvl2pPr>
              <a:defRPr lang="en-US" sz="1200" smtClean="0">
                <a:solidFill>
                  <a:schemeClr val="tx1">
                    <a:lumMod val="75000"/>
                    <a:lumOff val="25000"/>
                  </a:schemeClr>
                </a:solidFill>
              </a:defRPr>
            </a:lvl2pPr>
            <a:lvl3pPr>
              <a:defRPr lang="en-US" sz="1200" smtClean="0">
                <a:solidFill>
                  <a:schemeClr val="tx1">
                    <a:lumMod val="75000"/>
                    <a:lumOff val="25000"/>
                  </a:schemeClr>
                </a:solidFill>
              </a:defRPr>
            </a:lvl3pPr>
            <a:lvl4pPr>
              <a:defRPr lang="en-US" sz="1200" smtClean="0">
                <a:solidFill>
                  <a:schemeClr val="tx1">
                    <a:lumMod val="75000"/>
                    <a:lumOff val="25000"/>
                  </a:schemeClr>
                </a:solidFill>
              </a:defRPr>
            </a:lvl4pPr>
            <a:lvl5pPr>
              <a:defRPr lang="en-US" sz="1200">
                <a:solidFill>
                  <a:schemeClr val="tx1">
                    <a:lumMod val="75000"/>
                    <a:lumOff val="25000"/>
                  </a:schemeClr>
                </a:solidFill>
              </a:defRPr>
            </a:lvl5pPr>
          </a:lstStyle>
          <a:p>
            <a:pPr marL="0" lvl="0" indent="0">
              <a:lnSpc>
                <a:spcPct val="150000"/>
              </a:lnSpc>
              <a:spcBef>
                <a:spcPts val="1000"/>
              </a:spcBef>
              <a:spcAft>
                <a:spcPts val="1200"/>
              </a:spcAft>
              <a:buNone/>
            </a:pPr>
            <a:r>
              <a:rPr lang="en-US"/>
              <a:t>Click to edit Master text styles</a:t>
            </a:r>
          </a:p>
          <a:p>
            <a:pPr marL="0" lvl="1" indent="0">
              <a:lnSpc>
                <a:spcPct val="150000"/>
              </a:lnSpc>
              <a:spcBef>
                <a:spcPts val="1000"/>
              </a:spcBef>
              <a:spcAft>
                <a:spcPts val="1200"/>
              </a:spcAft>
              <a:buNone/>
            </a:pPr>
            <a:r>
              <a:rPr lang="en-US"/>
              <a:t>Second level</a:t>
            </a:r>
          </a:p>
          <a:p>
            <a:pPr marL="0" lvl="2" indent="0">
              <a:lnSpc>
                <a:spcPct val="150000"/>
              </a:lnSpc>
              <a:spcBef>
                <a:spcPts val="1000"/>
              </a:spcBef>
              <a:spcAft>
                <a:spcPts val="1200"/>
              </a:spcAft>
              <a:buNone/>
            </a:pPr>
            <a:r>
              <a:rPr lang="en-US"/>
              <a:t>Third level</a:t>
            </a:r>
          </a:p>
          <a:p>
            <a:pPr marL="0" lvl="3" indent="0">
              <a:lnSpc>
                <a:spcPct val="150000"/>
              </a:lnSpc>
              <a:spcBef>
                <a:spcPts val="1000"/>
              </a:spcBef>
              <a:spcAft>
                <a:spcPts val="1200"/>
              </a:spcAft>
              <a:buNone/>
            </a:pPr>
            <a:r>
              <a:rPr lang="en-US"/>
              <a:t>Fourth level</a:t>
            </a:r>
          </a:p>
          <a:p>
            <a:pPr marL="0" lvl="4" indent="0">
              <a:lnSpc>
                <a:spcPct val="150000"/>
              </a:lnSpc>
              <a:spcBef>
                <a:spcPts val="1000"/>
              </a:spcBef>
              <a:spcAft>
                <a:spcPts val="1200"/>
              </a:spcAft>
              <a:buNone/>
            </a:pPr>
            <a:r>
              <a:rPr lang="en-US"/>
              <a:t>Fifth level</a:t>
            </a:r>
          </a:p>
        </p:txBody>
      </p:sp>
      <p:sp>
        <p:nvSpPr>
          <p:cNvPr id="6" name="Date Placeholder 3"/>
          <p:cNvSpPr>
            <a:spLocks noGrp="1"/>
          </p:cNvSpPr>
          <p:nvPr>
            <p:ph type="dt" sz="half" idx="2"/>
          </p:nvPr>
        </p:nvSpPr>
        <p:spPr>
          <a:xfrm>
            <a:off x="539496" y="6203952"/>
            <a:ext cx="3276600" cy="365125"/>
          </a:xfrm>
          <a:prstGeom prst="rect">
            <a:avLst/>
          </a:prstGeom>
        </p:spPr>
        <p:txBody>
          <a:bodyPr vert="horz" lIns="91440" tIns="45720" rIns="91440" bIns="45720" rtlCol="0" anchor="ctr"/>
          <a:lstStyle>
            <a:lvl1pPr algn="l">
              <a:defRPr sz="1200" baseline="0">
                <a:solidFill>
                  <a:schemeClr val="tx1">
                    <a:lumMod val="65000"/>
                    <a:lumOff val="35000"/>
                  </a:schemeClr>
                </a:solidFill>
              </a:defRPr>
            </a:lvl1pPr>
          </a:lstStyle>
          <a:p>
            <a:fld id="{8BEEBAAA-29B5-4AF5-BC5F-7E580C29002D}" type="datetimeFigureOut">
              <a:rPr lang="en-US" smtClean="0"/>
              <a:pPr/>
              <a:t>7/31/2024</a:t>
            </a:fld>
            <a:endParaRPr lang="en-US"/>
          </a:p>
        </p:txBody>
      </p:sp>
      <p:sp>
        <p:nvSpPr>
          <p:cNvPr id="7" name="Footer Placeholder 4"/>
          <p:cNvSpPr>
            <a:spLocks noGrp="1"/>
          </p:cNvSpPr>
          <p:nvPr>
            <p:ph type="ftr" sz="quarter" idx="3"/>
          </p:nvPr>
        </p:nvSpPr>
        <p:spPr>
          <a:xfrm>
            <a:off x="4648200" y="6203952"/>
            <a:ext cx="2895600" cy="365125"/>
          </a:xfrm>
          <a:prstGeom prst="rect">
            <a:avLst/>
          </a:prstGeom>
        </p:spPr>
        <p:txBody>
          <a:bodyPr vert="horz" lIns="91440" tIns="45720" rIns="91440" bIns="45720" rtlCol="0" anchor="ctr"/>
          <a:lstStyle>
            <a:lvl1pPr algn="ctr">
              <a:defRPr sz="1200" baseline="0">
                <a:solidFill>
                  <a:schemeClr val="tx1">
                    <a:lumMod val="65000"/>
                    <a:lumOff val="35000"/>
                  </a:schemeClr>
                </a:solidFill>
              </a:defRPr>
            </a:lvl1pPr>
          </a:lstStyle>
          <a:p>
            <a:endParaRPr lang="en-US"/>
          </a:p>
        </p:txBody>
      </p:sp>
      <p:sp>
        <p:nvSpPr>
          <p:cNvPr id="8" name="Slide Number Placeholder 5"/>
          <p:cNvSpPr>
            <a:spLocks noGrp="1"/>
          </p:cNvSpPr>
          <p:nvPr>
            <p:ph type="sldNum" sz="quarter" idx="4"/>
          </p:nvPr>
        </p:nvSpPr>
        <p:spPr>
          <a:xfrm>
            <a:off x="8371926" y="6203952"/>
            <a:ext cx="3276600" cy="365125"/>
          </a:xfrm>
          <a:prstGeom prst="rect">
            <a:avLst/>
          </a:prstGeom>
        </p:spPr>
        <p:txBody>
          <a:bodyPr vert="horz" lIns="91440" tIns="45720" rIns="91440" bIns="45720" rtlCol="0" anchor="ctr"/>
          <a:lstStyle>
            <a:lvl1pPr algn="r">
              <a:defRPr sz="1200" baseline="0">
                <a:solidFill>
                  <a:schemeClr val="tx1">
                    <a:lumMod val="65000"/>
                    <a:lumOff val="35000"/>
                  </a:schemeClr>
                </a:solidFill>
              </a:defRPr>
            </a:lvl1pPr>
          </a:lstStyle>
          <a:p>
            <a:fld id="{9860EDB8-5305-433F-BE41-D7A86D811DB3}" type="slidenum">
              <a:rPr lang="en-US" smtClean="0"/>
              <a:pPr/>
              <a:t>‹#›</a:t>
            </a:fld>
            <a:endParaRPr lang="en-US"/>
          </a:p>
        </p:txBody>
      </p:sp>
    </p:spTree>
    <p:extLst>
      <p:ext uri="{BB962C8B-B14F-4D97-AF65-F5344CB8AC3E}">
        <p14:creationId xmlns:p14="http://schemas.microsoft.com/office/powerpoint/2010/main" val="21858365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9" name="Rectangle 8"/>
          <p:cNvSpPr/>
          <p:nvPr userDrawn="1"/>
        </p:nvSpPr>
        <p:spPr>
          <a:xfrm>
            <a:off x="254951" y="26278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 name="Rectangle 9"/>
          <p:cNvSpPr/>
          <p:nvPr userDrawn="1"/>
        </p:nvSpPr>
        <p:spPr bwMode="blackWhite">
          <a:xfrm>
            <a:off x="254950" y="262784"/>
            <a:ext cx="11682101" cy="207264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a:xfrm>
            <a:off x="521208" y="1536192"/>
            <a:ext cx="6876288" cy="640080"/>
          </a:xfrm>
        </p:spPr>
        <p:txBody>
          <a:bodyPr>
            <a:normAutofit/>
          </a:bodyPr>
          <a:lstStyle>
            <a:lvl1pPr>
              <a:defRPr sz="3600">
                <a:solidFill>
                  <a:schemeClr val="bg1"/>
                </a:solidFill>
              </a:defRPr>
            </a:lvl1pPr>
          </a:lstStyle>
          <a:p>
            <a:r>
              <a:rPr lang="en-US"/>
              <a:t>Click to edit Master title style</a:t>
            </a:r>
          </a:p>
        </p:txBody>
      </p:sp>
      <p:sp>
        <p:nvSpPr>
          <p:cNvPr id="7" name="Content Placeholder 6"/>
          <p:cNvSpPr>
            <a:spLocks noGrp="1"/>
          </p:cNvSpPr>
          <p:nvPr>
            <p:ph sz="quarter" idx="13"/>
          </p:nvPr>
        </p:nvSpPr>
        <p:spPr>
          <a:xfrm>
            <a:off x="539496" y="2560320"/>
            <a:ext cx="9445752" cy="3977640"/>
          </a:xfrm>
        </p:spPr>
        <p:txBody>
          <a:bodyPr vert="horz" lIns="91440" tIns="45720" rIns="91440" bIns="45720" rtlCol="0">
            <a:normAutofit/>
          </a:bodyPr>
          <a:lstStyle>
            <a:lvl1pPr>
              <a:defRPr lang="en-US" sz="2400" smtClean="0">
                <a:solidFill>
                  <a:schemeClr val="tx1">
                    <a:lumMod val="75000"/>
                    <a:lumOff val="25000"/>
                  </a:schemeClr>
                </a:solidFill>
                <a:latin typeface="+mj-lt"/>
              </a:defRPr>
            </a:lvl1pPr>
            <a:lvl2pPr>
              <a:defRPr lang="en-US" sz="1200" dirty="0" smtClean="0">
                <a:solidFill>
                  <a:schemeClr val="tx1">
                    <a:lumMod val="75000"/>
                    <a:lumOff val="25000"/>
                  </a:schemeClr>
                </a:solidFill>
              </a:defRPr>
            </a:lvl2pPr>
            <a:lvl3pPr>
              <a:defRPr lang="en-US" sz="1200" dirty="0" smtClean="0">
                <a:solidFill>
                  <a:schemeClr val="tx1">
                    <a:lumMod val="75000"/>
                    <a:lumOff val="25000"/>
                  </a:schemeClr>
                </a:solidFill>
              </a:defRPr>
            </a:lvl3pPr>
            <a:lvl4pPr>
              <a:defRPr lang="en-US" sz="1200" dirty="0" smtClean="0">
                <a:solidFill>
                  <a:schemeClr val="tx1">
                    <a:lumMod val="75000"/>
                    <a:lumOff val="25000"/>
                  </a:schemeClr>
                </a:solidFill>
              </a:defRPr>
            </a:lvl4pPr>
            <a:lvl5pPr>
              <a:defRPr lang="en-US" sz="1200" dirty="0">
                <a:solidFill>
                  <a:schemeClr val="tx1">
                    <a:lumMod val="75000"/>
                    <a:lumOff val="25000"/>
                  </a:schemeClr>
                </a:solidFill>
              </a:defRPr>
            </a:lvl5pPr>
          </a:lstStyle>
          <a:p>
            <a:pPr marL="0" lvl="0" indent="0">
              <a:lnSpc>
                <a:spcPct val="150000"/>
              </a:lnSpc>
              <a:spcBef>
                <a:spcPts val="1000"/>
              </a:spcBef>
              <a:spcAft>
                <a:spcPts val="1200"/>
              </a:spcAft>
              <a:buNone/>
            </a:pPr>
            <a:r>
              <a:rPr lang="en-US"/>
              <a:t>Click to edit Master text styles</a:t>
            </a:r>
          </a:p>
          <a:p>
            <a:pPr marL="0" lvl="1" indent="0">
              <a:lnSpc>
                <a:spcPct val="150000"/>
              </a:lnSpc>
              <a:spcBef>
                <a:spcPts val="1000"/>
              </a:spcBef>
              <a:spcAft>
                <a:spcPts val="1200"/>
              </a:spcAft>
              <a:buNone/>
            </a:pPr>
            <a:r>
              <a:rPr lang="en-US"/>
              <a:t>Second level</a:t>
            </a:r>
          </a:p>
          <a:p>
            <a:pPr marL="0" lvl="2" indent="0">
              <a:lnSpc>
                <a:spcPct val="150000"/>
              </a:lnSpc>
              <a:spcBef>
                <a:spcPts val="1000"/>
              </a:spcBef>
              <a:spcAft>
                <a:spcPts val="1200"/>
              </a:spcAft>
              <a:buNone/>
            </a:pPr>
            <a:r>
              <a:rPr lang="en-US"/>
              <a:t>Third level</a:t>
            </a:r>
          </a:p>
          <a:p>
            <a:pPr marL="0" lvl="3" indent="0">
              <a:lnSpc>
                <a:spcPct val="150000"/>
              </a:lnSpc>
              <a:spcBef>
                <a:spcPts val="1000"/>
              </a:spcBef>
              <a:spcAft>
                <a:spcPts val="1200"/>
              </a:spcAft>
              <a:buNone/>
            </a:pPr>
            <a:r>
              <a:rPr lang="en-US"/>
              <a:t>Fourth level</a:t>
            </a:r>
          </a:p>
          <a:p>
            <a:pPr marL="0" lvl="4" indent="0">
              <a:lnSpc>
                <a:spcPct val="150000"/>
              </a:lnSpc>
              <a:spcBef>
                <a:spcPts val="1000"/>
              </a:spcBef>
              <a:spcAft>
                <a:spcPts val="1200"/>
              </a:spcAft>
              <a:buNone/>
            </a:pPr>
            <a:r>
              <a:rPr lang="en-US"/>
              <a:t>Fifth level</a:t>
            </a:r>
          </a:p>
        </p:txBody>
      </p:sp>
    </p:spTree>
    <p:extLst>
      <p:ext uri="{BB962C8B-B14F-4D97-AF65-F5344CB8AC3E}">
        <p14:creationId xmlns:p14="http://schemas.microsoft.com/office/powerpoint/2010/main" val="133565553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pct50">
          <a:fgClr>
            <a:srgbClr val="232446"/>
          </a:fgClr>
          <a:bgClr>
            <a:schemeClr val="bg1"/>
          </a:bgClr>
        </a:pattFill>
        <a:effectLst/>
      </p:bgPr>
    </p:bg>
    <p:spTree>
      <p:nvGrpSpPr>
        <p:cNvPr id="1" name=""/>
        <p:cNvGrpSpPr/>
        <p:nvPr/>
      </p:nvGrpSpPr>
      <p:grpSpPr>
        <a:xfrm>
          <a:off x="0" y="0"/>
          <a:ext cx="0" cy="0"/>
          <a:chOff x="0" y="0"/>
          <a:chExt cx="0" cy="0"/>
        </a:xfrm>
      </p:grpSpPr>
      <p:sp>
        <p:nvSpPr>
          <p:cNvPr id="7" name="Rectangle 6"/>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a:p>
        </p:txBody>
      </p:sp>
      <p:sp>
        <p:nvSpPr>
          <p:cNvPr id="2" name="Title Placeholder 1"/>
          <p:cNvSpPr>
            <a:spLocks noGrp="1"/>
          </p:cNvSpPr>
          <p:nvPr>
            <p:ph type="title"/>
          </p:nvPr>
        </p:nvSpPr>
        <p:spPr>
          <a:xfrm>
            <a:off x="521208" y="448056"/>
            <a:ext cx="6876288" cy="640080"/>
          </a:xfrm>
          <a:prstGeom prst="rect">
            <a:avLst/>
          </a:prstGeom>
        </p:spPr>
        <p:txBody>
          <a:bodyPr vert="horz" lIns="91440" tIns="45720" rIns="91440" bIns="45720" rtlCol="0" anchor="b" anchorCtr="0">
            <a:normAutofit/>
          </a:bodyPr>
          <a:lstStyle/>
          <a:p>
            <a:r>
              <a:rPr lang="en-US"/>
              <a:t>Click to edit Master title style</a:t>
            </a:r>
          </a:p>
        </p:txBody>
      </p:sp>
      <p:sp>
        <p:nvSpPr>
          <p:cNvPr id="3" name="Text Placeholder 2"/>
          <p:cNvSpPr>
            <a:spLocks noGrp="1"/>
          </p:cNvSpPr>
          <p:nvPr>
            <p:ph type="body" idx="1"/>
          </p:nvPr>
        </p:nvSpPr>
        <p:spPr>
          <a:xfrm>
            <a:off x="539496" y="1435608"/>
            <a:ext cx="4416552" cy="397764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539496" y="6203952"/>
            <a:ext cx="3276600" cy="365125"/>
          </a:xfrm>
          <a:prstGeom prst="rect">
            <a:avLst/>
          </a:prstGeom>
        </p:spPr>
        <p:txBody>
          <a:bodyPr vert="horz" lIns="91440" tIns="45720" rIns="91440" bIns="45720" rtlCol="0" anchor="ctr"/>
          <a:lstStyle>
            <a:lvl1pPr algn="l">
              <a:defRPr sz="1200" baseline="0">
                <a:solidFill>
                  <a:schemeClr val="tx1">
                    <a:lumMod val="65000"/>
                    <a:lumOff val="35000"/>
                  </a:schemeClr>
                </a:solidFill>
              </a:defRPr>
            </a:lvl1pPr>
          </a:lstStyle>
          <a:p>
            <a:fld id="{8BEEBAAA-29B5-4AF5-BC5F-7E580C29002D}" type="datetimeFigureOut">
              <a:rPr lang="en-US" smtClean="0"/>
              <a:pPr/>
              <a:t>7/31/2024</a:t>
            </a:fld>
            <a:endParaRPr lang="en-US"/>
          </a:p>
        </p:txBody>
      </p:sp>
      <p:sp>
        <p:nvSpPr>
          <p:cNvPr id="5" name="Footer Placeholder 4"/>
          <p:cNvSpPr>
            <a:spLocks noGrp="1"/>
          </p:cNvSpPr>
          <p:nvPr>
            <p:ph type="ftr" sz="quarter" idx="3"/>
          </p:nvPr>
        </p:nvSpPr>
        <p:spPr>
          <a:xfrm>
            <a:off x="4648200" y="6203952"/>
            <a:ext cx="2895600" cy="365125"/>
          </a:xfrm>
          <a:prstGeom prst="rect">
            <a:avLst/>
          </a:prstGeom>
        </p:spPr>
        <p:txBody>
          <a:bodyPr vert="horz" lIns="91440" tIns="45720" rIns="91440" bIns="45720" rtlCol="0" anchor="ctr"/>
          <a:lstStyle>
            <a:lvl1pPr algn="ctr">
              <a:defRPr sz="1200" baseline="0">
                <a:solidFill>
                  <a:schemeClr val="tx1">
                    <a:lumMod val="65000"/>
                    <a:lumOff val="35000"/>
                  </a:schemeClr>
                </a:solidFill>
              </a:defRPr>
            </a:lvl1pPr>
          </a:lstStyle>
          <a:p>
            <a:endParaRPr lang="en-US"/>
          </a:p>
        </p:txBody>
      </p:sp>
      <p:sp>
        <p:nvSpPr>
          <p:cNvPr id="6" name="Slide Number Placeholder 5"/>
          <p:cNvSpPr>
            <a:spLocks noGrp="1"/>
          </p:cNvSpPr>
          <p:nvPr>
            <p:ph type="sldNum" sz="quarter" idx="4"/>
          </p:nvPr>
        </p:nvSpPr>
        <p:spPr>
          <a:xfrm>
            <a:off x="8375904" y="6203952"/>
            <a:ext cx="3276600" cy="365125"/>
          </a:xfrm>
          <a:prstGeom prst="rect">
            <a:avLst/>
          </a:prstGeom>
        </p:spPr>
        <p:txBody>
          <a:bodyPr vert="horz" lIns="91440" tIns="45720" rIns="91440" bIns="45720" rtlCol="0" anchor="ctr"/>
          <a:lstStyle>
            <a:lvl1pPr algn="r">
              <a:defRPr sz="1200" baseline="0">
                <a:solidFill>
                  <a:schemeClr val="tx1">
                    <a:lumMod val="65000"/>
                    <a:lumOff val="35000"/>
                  </a:schemeClr>
                </a:solidFill>
              </a:defRPr>
            </a:lvl1pPr>
          </a:lstStyle>
          <a:p>
            <a:fld id="{9860EDB8-5305-433F-BE41-D7A86D811DB3}" type="slidenum">
              <a:rPr lang="en-US" smtClean="0"/>
              <a:pPr/>
              <a:t>‹#›</a:t>
            </a:fld>
            <a:endParaRPr lang="en-US"/>
          </a:p>
        </p:txBody>
      </p:sp>
      <p:cxnSp>
        <p:nvCxnSpPr>
          <p:cNvPr id="8" name="Straight Connector 7"/>
          <p:cNvCxnSpPr/>
          <p:nvPr userDrawn="1"/>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675494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Lst>
  <p:txStyles>
    <p:titleStyle>
      <a:lvl1pPr algn="l" defTabSz="914400" rtl="0" eaLnBrk="1" latinLnBrk="0" hangingPunct="1">
        <a:spcBef>
          <a:spcPct val="0"/>
        </a:spcBef>
        <a:buNone/>
        <a:defRPr sz="2800" kern="1200">
          <a:solidFill>
            <a:schemeClr val="tx1"/>
          </a:solidFill>
          <a:latin typeface="+mj-lt"/>
          <a:ea typeface="+mj-ea"/>
          <a:cs typeface="+mj-cs"/>
        </a:defRPr>
      </a:lvl1pPr>
    </p:titleStyle>
    <p:bodyStyle>
      <a:lvl1pPr marL="0" indent="0" algn="l" defTabSz="914400" rtl="0" eaLnBrk="1" latinLnBrk="0" hangingPunct="1">
        <a:lnSpc>
          <a:spcPct val="150000"/>
        </a:lnSpc>
        <a:spcBef>
          <a:spcPts val="1000"/>
        </a:spcBef>
        <a:spcAft>
          <a:spcPts val="1200"/>
        </a:spcAft>
        <a:buFontTx/>
        <a:buNone/>
        <a:defRPr lang="en-US" sz="1200" kern="1200" dirty="0">
          <a:solidFill>
            <a:schemeClr val="tx1"/>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4.png"/><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6.png"/><Relationship Id="rId1" Type="http://schemas.openxmlformats.org/officeDocument/2006/relationships/slideLayout" Target="../slideLayouts/slideLayout2.xml"/><Relationship Id="rId5" Type="http://schemas.microsoft.com/office/2007/relationships/hdphoto" Target="../media/hdphoto4.wdp"/><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solidFill>
          <a:srgbClr val="232446"/>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 y="-1"/>
            <a:ext cx="12083901" cy="6858001"/>
          </a:xfrm>
        </p:spPr>
        <p:txBody>
          <a:bodyPr anchor="ctr" anchorCtr="0">
            <a:normAutofit/>
          </a:bodyPr>
          <a:lstStyle/>
          <a:p>
            <a:r>
              <a:rPr lang="en-US" sz="4400" b="1" dirty="0">
                <a:solidFill>
                  <a:schemeClr val="bg1"/>
                </a:solidFill>
                <a:effectLst>
                  <a:outerShdw blurRad="38100" dist="38100" dir="2700000" algn="tl">
                    <a:srgbClr val="000000">
                      <a:alpha val="43137"/>
                    </a:srgbClr>
                  </a:outerShdw>
                </a:effectLst>
              </a:rPr>
              <a:t>Aviation Project : </a:t>
            </a:r>
            <a:br>
              <a:rPr lang="en-US" sz="4400" b="1" dirty="0">
                <a:solidFill>
                  <a:schemeClr val="bg1"/>
                </a:solidFill>
                <a:effectLst>
                  <a:outerShdw blurRad="38100" dist="38100" dir="2700000" algn="tl">
                    <a:srgbClr val="000000">
                      <a:alpha val="43137"/>
                    </a:srgbClr>
                  </a:outerShdw>
                </a:effectLst>
              </a:rPr>
            </a:br>
            <a:r>
              <a:rPr lang="en-IN" sz="4400" b="1" dirty="0">
                <a:solidFill>
                  <a:schemeClr val="bg1"/>
                </a:solidFill>
                <a:effectLst>
                  <a:outerShdw blurRad="38100" dist="38100" dir="2700000" algn="tl">
                    <a:srgbClr val="000000">
                      <a:alpha val="43137"/>
                    </a:srgbClr>
                  </a:outerShdw>
                </a:effectLst>
                <a:latin typeface="Calibri"/>
                <a:ea typeface="Calibri"/>
                <a:cs typeface="Calibri"/>
                <a:sym typeface="Calibri"/>
              </a:rPr>
              <a:t>Flight Delay Analysis</a:t>
            </a:r>
            <a:r>
              <a:rPr lang="en-US" sz="4400" b="1" dirty="0">
                <a:solidFill>
                  <a:schemeClr val="bg1"/>
                </a:solidFill>
                <a:effectLst>
                  <a:outerShdw blurRad="38100" dist="38100" dir="2700000" algn="tl">
                    <a:srgbClr val="000000">
                      <a:alpha val="43137"/>
                    </a:srgbClr>
                  </a:outerShdw>
                </a:effectLst>
              </a:rPr>
              <a:t> </a:t>
            </a:r>
            <a:r>
              <a:rPr lang="en-IN" sz="2800" dirty="0"/>
              <a:t/>
            </a:r>
            <a:br>
              <a:rPr lang="en-IN" sz="2800" dirty="0"/>
            </a:br>
            <a:endParaRPr lang="en-US" sz="4800" dirty="0">
              <a:solidFill>
                <a:schemeClr val="bg1"/>
              </a:solidFill>
            </a:endParaRPr>
          </a:p>
        </p:txBody>
      </p:sp>
      <p:sp>
        <p:nvSpPr>
          <p:cNvPr id="3" name="Subtitle 2"/>
          <p:cNvSpPr>
            <a:spLocks noGrp="1"/>
          </p:cNvSpPr>
          <p:nvPr>
            <p:ph type="subTitle" idx="4294967295"/>
          </p:nvPr>
        </p:nvSpPr>
        <p:spPr>
          <a:xfrm>
            <a:off x="164388" y="4066953"/>
            <a:ext cx="4912660" cy="776177"/>
          </a:xfrm>
        </p:spPr>
        <p:txBody>
          <a:bodyPr>
            <a:normAutofit/>
          </a:bodyPr>
          <a:lstStyle/>
          <a:p>
            <a:endParaRPr lang="en-US" sz="2400" dirty="0">
              <a:solidFill>
                <a:schemeClr val="bg1"/>
              </a:solidFill>
              <a:latin typeface="+mj-lt"/>
            </a:endParaRPr>
          </a:p>
        </p:txBody>
      </p:sp>
      <p:pic>
        <p:nvPicPr>
          <p:cNvPr id="10" name="Picture 9">
            <a:extLst>
              <a:ext uri="{FF2B5EF4-FFF2-40B4-BE49-F238E27FC236}">
                <a16:creationId xmlns:a16="http://schemas.microsoft.com/office/drawing/2014/main" xmlns="" id="{5CB8C5B6-26E5-4748-B050-AD6BACE2D12D}"/>
              </a:ext>
            </a:extLst>
          </p:cNvPr>
          <p:cNvPicPr>
            <a:picLocks noChangeAspect="1"/>
          </p:cNvPicPr>
          <p:nvPr/>
        </p:nvPicPr>
        <p:blipFill>
          <a:blip r:embed="rId3"/>
          <a:srcRect/>
          <a:stretch/>
        </p:blipFill>
        <p:spPr>
          <a:xfrm>
            <a:off x="5241435" y="0"/>
            <a:ext cx="6950565" cy="6858000"/>
          </a:xfrm>
          <a:prstGeom prst="rect">
            <a:avLst/>
          </a:prstGeom>
        </p:spPr>
      </p:pic>
      <p:sp>
        <p:nvSpPr>
          <p:cNvPr id="12" name="Subtitle 2">
            <a:extLst>
              <a:ext uri="{FF2B5EF4-FFF2-40B4-BE49-F238E27FC236}">
                <a16:creationId xmlns:a16="http://schemas.microsoft.com/office/drawing/2014/main" xmlns="" id="{3DC74530-4FA5-4D52-AD86-7207D4F8FB5C}"/>
              </a:ext>
            </a:extLst>
          </p:cNvPr>
          <p:cNvSpPr txBox="1">
            <a:spLocks/>
          </p:cNvSpPr>
          <p:nvPr/>
        </p:nvSpPr>
        <p:spPr>
          <a:xfrm>
            <a:off x="164387" y="4890976"/>
            <a:ext cx="4869949" cy="1749055"/>
          </a:xfrm>
          <a:prstGeom prst="rect">
            <a:avLst/>
          </a:prstGeom>
        </p:spPr>
        <p:txBody>
          <a:bodyPr vert="horz" lIns="91440" tIns="45720" rIns="91440" bIns="45720" rtlCol="0" anchor="ctr" anchorCtr="1">
            <a:normAutofit/>
          </a:bodyPr>
          <a:lstStyle>
            <a:lvl1pPr marL="0" indent="0" algn="l" defTabSz="914400" rtl="0" eaLnBrk="1" latinLnBrk="0" hangingPunct="1">
              <a:lnSpc>
                <a:spcPct val="150000"/>
              </a:lnSpc>
              <a:spcBef>
                <a:spcPts val="1000"/>
              </a:spcBef>
              <a:spcAft>
                <a:spcPts val="1200"/>
              </a:spcAft>
              <a:buFontTx/>
              <a:buNone/>
              <a:defRPr lang="en-US" sz="1200" kern="1200" dirty="0">
                <a:solidFill>
                  <a:schemeClr val="tx1"/>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endParaRPr lang="en-IN" sz="2400" dirty="0">
              <a:solidFill>
                <a:schemeClr val="bg1"/>
              </a:solidFill>
              <a:latin typeface="+mj-lt"/>
            </a:endParaRPr>
          </a:p>
        </p:txBody>
      </p:sp>
    </p:spTree>
    <p:extLst>
      <p:ext uri="{BB962C8B-B14F-4D97-AF65-F5344CB8AC3E}">
        <p14:creationId xmlns:p14="http://schemas.microsoft.com/office/powerpoint/2010/main" val="247180773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21206" y="206477"/>
            <a:ext cx="11196387" cy="881659"/>
          </a:xfrm>
        </p:spPr>
        <p:txBody>
          <a:bodyPr>
            <a:noAutofit/>
          </a:bodyPr>
          <a:lstStyle/>
          <a:p>
            <a:r>
              <a:rPr lang="en-US" b="1" dirty="0">
                <a:effectLst>
                  <a:outerShdw blurRad="38100" dist="38100" dir="2700000" algn="tl">
                    <a:srgbClr val="000000">
                      <a:alpha val="43137"/>
                    </a:srgbClr>
                  </a:outerShdw>
                </a:effectLst>
                <a:latin typeface="Segoe UI Light" panose="020B0502040204020203" pitchFamily="34" charset="0"/>
                <a:cs typeface="Segoe UI Light" panose="020B0502040204020203" pitchFamily="34" charset="0"/>
              </a:rPr>
              <a:t>State Wise Delay Statistics of flights</a:t>
            </a:r>
          </a:p>
        </p:txBody>
      </p:sp>
      <p:sp>
        <p:nvSpPr>
          <p:cNvPr id="2" name="Rectangle: Diagonal Corners Rounded 1">
            <a:extLst>
              <a:ext uri="{FF2B5EF4-FFF2-40B4-BE49-F238E27FC236}">
                <a16:creationId xmlns:a16="http://schemas.microsoft.com/office/drawing/2014/main" xmlns="" id="{E0620653-604A-2441-8A36-40CB9F77CCF8}"/>
              </a:ext>
            </a:extLst>
          </p:cNvPr>
          <p:cNvSpPr/>
          <p:nvPr/>
        </p:nvSpPr>
        <p:spPr>
          <a:xfrm>
            <a:off x="521206" y="1306871"/>
            <a:ext cx="1866395" cy="421640"/>
          </a:xfrm>
          <a:prstGeom prst="round2DiagRect">
            <a:avLst/>
          </a:prstGeom>
          <a:solidFill>
            <a:srgbClr val="232446"/>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2800" b="1" dirty="0">
                <a:ln w="6600">
                  <a:solidFill>
                    <a:schemeClr val="accent2"/>
                  </a:solidFill>
                  <a:prstDash val="solid"/>
                </a:ln>
                <a:solidFill>
                  <a:srgbClr val="FFFFFF"/>
                </a:solidFill>
                <a:effectLst>
                  <a:outerShdw dist="38100" dir="2700000" algn="tl" rotWithShape="0">
                    <a:schemeClr val="accent2"/>
                  </a:outerShdw>
                </a:effectLst>
              </a:rPr>
              <a:t>KPI 3 C</a:t>
            </a:r>
            <a:endParaRPr lang="en-IN" sz="2800" b="1" dirty="0">
              <a:ln w="6600">
                <a:solidFill>
                  <a:schemeClr val="accent2"/>
                </a:solidFill>
                <a:prstDash val="solid"/>
              </a:ln>
              <a:solidFill>
                <a:srgbClr val="FFFFFF"/>
              </a:solidFill>
              <a:effectLst>
                <a:outerShdw dist="38100" dir="2700000" algn="tl" rotWithShape="0">
                  <a:schemeClr val="accent2"/>
                </a:outerShdw>
              </a:effectLst>
            </a:endParaRPr>
          </a:p>
        </p:txBody>
      </p:sp>
      <p:sp>
        <p:nvSpPr>
          <p:cNvPr id="5" name="TextBox 4">
            <a:extLst>
              <a:ext uri="{FF2B5EF4-FFF2-40B4-BE49-F238E27FC236}">
                <a16:creationId xmlns:a16="http://schemas.microsoft.com/office/drawing/2014/main" xmlns="" id="{A3D11A88-F898-28CB-3E47-BB2F812EEF92}"/>
              </a:ext>
            </a:extLst>
          </p:cNvPr>
          <p:cNvSpPr txBox="1"/>
          <p:nvPr/>
        </p:nvSpPr>
        <p:spPr>
          <a:xfrm>
            <a:off x="6118748" y="1728511"/>
            <a:ext cx="5724829" cy="4801314"/>
          </a:xfrm>
          <a:prstGeom prst="rect">
            <a:avLst/>
          </a:prstGeom>
          <a:noFill/>
        </p:spPr>
        <p:txBody>
          <a:bodyPr wrap="square" rtlCol="0">
            <a:spAutoFit/>
          </a:bodyPr>
          <a:lstStyle/>
          <a:p>
            <a:pPr algn="just"/>
            <a:r>
              <a:rPr lang="en-US" b="1" u="sng" dirty="0"/>
              <a:t>Observations/Analysis </a:t>
            </a:r>
            <a:r>
              <a:rPr lang="en-US" b="1" dirty="0"/>
              <a:t>:</a:t>
            </a:r>
          </a:p>
          <a:p>
            <a:pPr marL="285750" indent="-285750" algn="just">
              <a:buFont typeface="Arial" panose="020B0604020202020204" pitchFamily="34" charset="0"/>
              <a:buChar char="•"/>
            </a:pPr>
            <a:r>
              <a:rPr lang="en-US" dirty="0"/>
              <a:t>In terms of delay with respect to the state Texas has the highest amount of delays i.e. 188 K followed by California with 183 K delays, Illinois and Florida have a delay of 119 K and 112 K respectively while American Samoa has the lowest delays with a count of 42 delays.</a:t>
            </a:r>
          </a:p>
          <a:p>
            <a:pPr marL="285750" indent="-285750" algn="just">
              <a:buFont typeface="Arial" panose="020B0604020202020204" pitchFamily="34" charset="0"/>
              <a:buChar char="•"/>
            </a:pPr>
            <a:endParaRPr lang="en-US" b="1" u="sng" dirty="0"/>
          </a:p>
          <a:p>
            <a:pPr algn="just"/>
            <a:r>
              <a:rPr lang="en-IN" b="1" u="sng" dirty="0"/>
              <a:t>Conclusion/Suggestions</a:t>
            </a:r>
            <a:r>
              <a:rPr lang="en-IN" b="1" dirty="0"/>
              <a:t> : </a:t>
            </a:r>
          </a:p>
          <a:p>
            <a:pPr marL="285750" indent="-285750" algn="just">
              <a:buFont typeface="Arial" panose="020B0604020202020204" pitchFamily="34" charset="0"/>
              <a:buChar char="•"/>
            </a:pPr>
            <a:r>
              <a:rPr lang="en-US" dirty="0"/>
              <a:t>To reduce delays, enhance air traffic management, optimize runways, modernize airport infrastructure, and improve public transport connections. Expand capacities, use real-time management, and develop effective hurricane and weather response plans thus helping in managing weather-related and regional disruptions. Optimize flight scheduling and invest in local facilities.</a:t>
            </a:r>
            <a:endParaRPr lang="en-IN" dirty="0"/>
          </a:p>
        </p:txBody>
      </p:sp>
      <p:pic>
        <p:nvPicPr>
          <p:cNvPr id="6" name="Picture 5">
            <a:extLst>
              <a:ext uri="{FF2B5EF4-FFF2-40B4-BE49-F238E27FC236}">
                <a16:creationId xmlns:a16="http://schemas.microsoft.com/office/drawing/2014/main" xmlns="" id="{84426C8C-02F8-526C-B0E1-911A6FBDE9B9}"/>
              </a:ext>
            </a:extLst>
          </p:cNvPr>
          <p:cNvPicPr>
            <a:picLocks noChangeAspect="1"/>
          </p:cNvPicPr>
          <p:nvPr/>
        </p:nvPicPr>
        <p:blipFill>
          <a:blip r:embed="rId2"/>
          <a:stretch>
            <a:fillRect/>
          </a:stretch>
        </p:blipFill>
        <p:spPr>
          <a:xfrm>
            <a:off x="521206" y="1877364"/>
            <a:ext cx="5415136" cy="4503608"/>
          </a:xfrm>
          <a:prstGeom prst="rect">
            <a:avLst/>
          </a:prstGeom>
        </p:spPr>
      </p:pic>
    </p:spTree>
    <p:extLst>
      <p:ext uri="{BB962C8B-B14F-4D97-AF65-F5344CB8AC3E}">
        <p14:creationId xmlns:p14="http://schemas.microsoft.com/office/powerpoint/2010/main" val="337771634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21207" y="448056"/>
            <a:ext cx="10422096" cy="640080"/>
          </a:xfrm>
        </p:spPr>
        <p:txBody>
          <a:bodyPr>
            <a:normAutofit/>
          </a:bodyPr>
          <a:lstStyle/>
          <a:p>
            <a:r>
              <a:rPr lang="en-US" b="1" dirty="0">
                <a:effectLst>
                  <a:outerShdw blurRad="38100" dist="38100" dir="2700000" algn="tl">
                    <a:srgbClr val="000000">
                      <a:alpha val="43137"/>
                    </a:srgbClr>
                  </a:outerShdw>
                </a:effectLst>
                <a:latin typeface="Segoe UI Light" panose="020B0502040204020203" pitchFamily="34" charset="0"/>
                <a:cs typeface="Segoe UI Light" panose="020B0502040204020203" pitchFamily="34" charset="0"/>
              </a:rPr>
              <a:t>Airline wise Delay Statistics of flights</a:t>
            </a:r>
          </a:p>
        </p:txBody>
      </p:sp>
      <p:sp>
        <p:nvSpPr>
          <p:cNvPr id="2" name="Rectangle: Diagonal Corners Rounded 1">
            <a:extLst>
              <a:ext uri="{FF2B5EF4-FFF2-40B4-BE49-F238E27FC236}">
                <a16:creationId xmlns:a16="http://schemas.microsoft.com/office/drawing/2014/main" xmlns="" id="{E0620653-604A-2441-8A36-40CB9F77CCF8}"/>
              </a:ext>
            </a:extLst>
          </p:cNvPr>
          <p:cNvSpPr/>
          <p:nvPr/>
        </p:nvSpPr>
        <p:spPr>
          <a:xfrm>
            <a:off x="10168066" y="1254771"/>
            <a:ext cx="1701384" cy="422383"/>
          </a:xfrm>
          <a:prstGeom prst="round2DiagRect">
            <a:avLst/>
          </a:prstGeom>
          <a:solidFill>
            <a:srgbClr val="232446"/>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2800" b="1" dirty="0">
                <a:ln w="6600">
                  <a:solidFill>
                    <a:schemeClr val="accent2"/>
                  </a:solidFill>
                  <a:prstDash val="solid"/>
                </a:ln>
                <a:solidFill>
                  <a:srgbClr val="FFFFFF"/>
                </a:solidFill>
                <a:effectLst>
                  <a:outerShdw dist="38100" dir="2700000" algn="tl" rotWithShape="0">
                    <a:schemeClr val="accent2"/>
                  </a:outerShdw>
                </a:effectLst>
              </a:rPr>
              <a:t>KPI 3 D</a:t>
            </a:r>
            <a:endParaRPr lang="en-IN" sz="2800" b="1" dirty="0">
              <a:ln w="6600">
                <a:solidFill>
                  <a:schemeClr val="accent2"/>
                </a:solidFill>
                <a:prstDash val="solid"/>
              </a:ln>
              <a:solidFill>
                <a:srgbClr val="FFFFFF"/>
              </a:solidFill>
              <a:effectLst>
                <a:outerShdw dist="38100" dir="2700000" algn="tl" rotWithShape="0">
                  <a:schemeClr val="accent2"/>
                </a:outerShdw>
              </a:effectLst>
            </a:endParaRPr>
          </a:p>
        </p:txBody>
      </p:sp>
      <p:sp>
        <p:nvSpPr>
          <p:cNvPr id="5" name="TextBox 4">
            <a:extLst>
              <a:ext uri="{FF2B5EF4-FFF2-40B4-BE49-F238E27FC236}">
                <a16:creationId xmlns:a16="http://schemas.microsoft.com/office/drawing/2014/main" xmlns="" id="{A3D11A88-F898-28CB-3E47-BB2F812EEF92}"/>
              </a:ext>
            </a:extLst>
          </p:cNvPr>
          <p:cNvSpPr txBox="1"/>
          <p:nvPr/>
        </p:nvSpPr>
        <p:spPr>
          <a:xfrm>
            <a:off x="517422" y="1361447"/>
            <a:ext cx="5103889" cy="5632311"/>
          </a:xfrm>
          <a:prstGeom prst="rect">
            <a:avLst/>
          </a:prstGeom>
          <a:noFill/>
        </p:spPr>
        <p:txBody>
          <a:bodyPr wrap="square" rtlCol="0">
            <a:spAutoFit/>
          </a:bodyPr>
          <a:lstStyle/>
          <a:p>
            <a:pPr algn="just"/>
            <a:r>
              <a:rPr lang="en-US" b="1" dirty="0"/>
              <a:t>Observations/Analysis:</a:t>
            </a:r>
          </a:p>
          <a:p>
            <a:pPr marL="285750" indent="-285750" algn="just">
              <a:buFont typeface="Arial" panose="020B0604020202020204" pitchFamily="34" charset="0"/>
              <a:buChar char="•"/>
            </a:pPr>
            <a:r>
              <a:rPr lang="en-US" dirty="0"/>
              <a:t>In terms of airline wise delay the data depicts that Southwest Airlines Co has the highest number of delay i.e. 0.39 millions followed by Delta Airlines which has around 0.18 millions and American Airlines which has a delay count of 0.16 million, while Virgin America has the least number of delays i.e. of around 0.02 million.</a:t>
            </a:r>
          </a:p>
          <a:p>
            <a:pPr marL="285750" indent="-285750" algn="just">
              <a:buFont typeface="Arial" panose="020B0604020202020204" pitchFamily="34" charset="0"/>
              <a:buChar char="•"/>
            </a:pPr>
            <a:endParaRPr lang="en-US" dirty="0"/>
          </a:p>
          <a:p>
            <a:pPr algn="just"/>
            <a:r>
              <a:rPr lang="en-US" b="1" dirty="0"/>
              <a:t>Conclusion/Suggestions:</a:t>
            </a:r>
          </a:p>
          <a:p>
            <a:pPr marL="285750" indent="-285750" algn="just">
              <a:buFont typeface="Arial" panose="020B0604020202020204" pitchFamily="34" charset="0"/>
              <a:buChar char="•"/>
            </a:pPr>
            <a:r>
              <a:rPr lang="en-US" dirty="0"/>
              <a:t>Southwest Airlines and others above the 0.10 million count of delay should identify the root cause of delays and </a:t>
            </a:r>
            <a:r>
              <a:rPr lang="en-US" dirty="0" err="1"/>
              <a:t>analyse</a:t>
            </a:r>
            <a:r>
              <a:rPr lang="en-US" dirty="0"/>
              <a:t> the practices followed by other airlines to reduce the number of delays. These companies should also focus on implementing an optimized flight scheduling system to minimize delays </a:t>
            </a:r>
          </a:p>
          <a:p>
            <a:pPr marL="285750" indent="-285750" algn="just">
              <a:buFont typeface="Arial" panose="020B0604020202020204" pitchFamily="34" charset="0"/>
              <a:buChar char="•"/>
            </a:pPr>
            <a:endParaRPr lang="en-US" dirty="0"/>
          </a:p>
          <a:p>
            <a:pPr marL="285750" indent="-285750" algn="just">
              <a:buFont typeface="Arial" panose="020B0604020202020204" pitchFamily="34" charset="0"/>
              <a:buChar char="•"/>
            </a:pPr>
            <a:endParaRPr lang="en-US" dirty="0"/>
          </a:p>
        </p:txBody>
      </p:sp>
      <p:pic>
        <p:nvPicPr>
          <p:cNvPr id="6" name="Picture 5">
            <a:extLst>
              <a:ext uri="{FF2B5EF4-FFF2-40B4-BE49-F238E27FC236}">
                <a16:creationId xmlns:a16="http://schemas.microsoft.com/office/drawing/2014/main" xmlns="" id="{BC65F06F-EE1C-A283-7196-19B6CD3E8E34}"/>
              </a:ext>
            </a:extLst>
          </p:cNvPr>
          <p:cNvPicPr>
            <a:picLocks noChangeAspect="1"/>
          </p:cNvPicPr>
          <p:nvPr/>
        </p:nvPicPr>
        <p:blipFill>
          <a:blip r:embed="rId2"/>
          <a:stretch>
            <a:fillRect/>
          </a:stretch>
        </p:blipFill>
        <p:spPr>
          <a:xfrm>
            <a:off x="5834744" y="1746354"/>
            <a:ext cx="6052456" cy="4663590"/>
          </a:xfrm>
          <a:prstGeom prst="rect">
            <a:avLst/>
          </a:prstGeom>
        </p:spPr>
      </p:pic>
    </p:spTree>
    <p:extLst>
      <p:ext uri="{BB962C8B-B14F-4D97-AF65-F5344CB8AC3E}">
        <p14:creationId xmlns:p14="http://schemas.microsoft.com/office/powerpoint/2010/main" val="211721600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21206" y="448056"/>
            <a:ext cx="11131044" cy="640080"/>
          </a:xfrm>
        </p:spPr>
        <p:txBody>
          <a:bodyPr>
            <a:normAutofit fontScale="90000"/>
          </a:bodyPr>
          <a:lstStyle/>
          <a:p>
            <a:r>
              <a:rPr lang="en-US" sz="2800" b="1" dirty="0">
                <a:effectLst>
                  <a:outerShdw blurRad="38100" dist="38100" dir="2700000" algn="tl">
                    <a:srgbClr val="000000">
                      <a:alpha val="43137"/>
                    </a:srgbClr>
                  </a:outerShdw>
                </a:effectLst>
              </a:rPr>
              <a:t>Number of airlines with No departure/arrival delay with distance covered between 2500 and 3000</a:t>
            </a:r>
            <a:endParaRPr lang="en-US" b="1" dirty="0">
              <a:effectLst>
                <a:outerShdw blurRad="38100" dist="38100" dir="2700000" algn="tl">
                  <a:srgbClr val="000000">
                    <a:alpha val="43137"/>
                  </a:srgbClr>
                </a:outerShdw>
              </a:effectLst>
              <a:latin typeface="Segoe UI Light" panose="020B0502040204020203" pitchFamily="34" charset="0"/>
              <a:cs typeface="Segoe UI Light" panose="020B0502040204020203" pitchFamily="34" charset="0"/>
            </a:endParaRPr>
          </a:p>
        </p:txBody>
      </p:sp>
      <p:sp>
        <p:nvSpPr>
          <p:cNvPr id="2" name="Rectangle: Diagonal Corners Rounded 1">
            <a:extLst>
              <a:ext uri="{FF2B5EF4-FFF2-40B4-BE49-F238E27FC236}">
                <a16:creationId xmlns:a16="http://schemas.microsoft.com/office/drawing/2014/main" xmlns="" id="{E0620653-604A-2441-8A36-40CB9F77CCF8}"/>
              </a:ext>
            </a:extLst>
          </p:cNvPr>
          <p:cNvSpPr/>
          <p:nvPr/>
        </p:nvSpPr>
        <p:spPr>
          <a:xfrm>
            <a:off x="521205" y="1346844"/>
            <a:ext cx="2106530" cy="416641"/>
          </a:xfrm>
          <a:prstGeom prst="round2DiagRect">
            <a:avLst/>
          </a:prstGeom>
          <a:solidFill>
            <a:srgbClr val="232446"/>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2800" b="1" dirty="0">
                <a:ln w="6600">
                  <a:solidFill>
                    <a:schemeClr val="accent2"/>
                  </a:solidFill>
                  <a:prstDash val="solid"/>
                </a:ln>
                <a:solidFill>
                  <a:srgbClr val="FFFFFF"/>
                </a:solidFill>
                <a:effectLst>
                  <a:outerShdw dist="38100" dir="2700000" algn="tl" rotWithShape="0">
                    <a:schemeClr val="accent2"/>
                  </a:outerShdw>
                </a:effectLst>
              </a:rPr>
              <a:t>KPI 4</a:t>
            </a:r>
            <a:endParaRPr lang="en-IN" sz="2800" b="1" dirty="0">
              <a:ln w="6600">
                <a:solidFill>
                  <a:schemeClr val="accent2"/>
                </a:solidFill>
                <a:prstDash val="solid"/>
              </a:ln>
              <a:solidFill>
                <a:srgbClr val="FFFFFF"/>
              </a:solidFill>
              <a:effectLst>
                <a:outerShdw dist="38100" dir="2700000" algn="tl" rotWithShape="0">
                  <a:schemeClr val="accent2"/>
                </a:outerShdw>
              </a:effectLst>
            </a:endParaRPr>
          </a:p>
        </p:txBody>
      </p:sp>
      <p:sp>
        <p:nvSpPr>
          <p:cNvPr id="5" name="TextBox 4">
            <a:extLst>
              <a:ext uri="{FF2B5EF4-FFF2-40B4-BE49-F238E27FC236}">
                <a16:creationId xmlns:a16="http://schemas.microsoft.com/office/drawing/2014/main" xmlns="" id="{A3D11A88-F898-28CB-3E47-BB2F812EEF92}"/>
              </a:ext>
            </a:extLst>
          </p:cNvPr>
          <p:cNvSpPr txBox="1"/>
          <p:nvPr/>
        </p:nvSpPr>
        <p:spPr>
          <a:xfrm>
            <a:off x="521205" y="1885629"/>
            <a:ext cx="5807023" cy="4524315"/>
          </a:xfrm>
          <a:prstGeom prst="rect">
            <a:avLst/>
          </a:prstGeom>
          <a:noFill/>
        </p:spPr>
        <p:txBody>
          <a:bodyPr wrap="square" rtlCol="0">
            <a:spAutoFit/>
          </a:bodyPr>
          <a:lstStyle/>
          <a:p>
            <a:pPr algn="just"/>
            <a:r>
              <a:rPr lang="en-US" sz="1600" b="1" dirty="0"/>
              <a:t>Observations/Analysis:</a:t>
            </a:r>
          </a:p>
          <a:p>
            <a:pPr algn="just"/>
            <a:r>
              <a:rPr lang="en-US" sz="1600" dirty="0"/>
              <a:t> The data depicts that United Airlines </a:t>
            </a:r>
            <a:r>
              <a:rPr lang="en-US" sz="1600" dirty="0" err="1"/>
              <a:t>inc</a:t>
            </a:r>
            <a:r>
              <a:rPr lang="en-US" sz="1600" dirty="0"/>
              <a:t> is the most successful airline with the highest number of No Departure/No Arrival Delay i.e. 10.67 K for distance between 2500 to 3000 km while American Airlines ranks 2</a:t>
            </a:r>
            <a:r>
              <a:rPr lang="en-US" sz="1600" baseline="30000" dirty="0"/>
              <a:t>nd</a:t>
            </a:r>
            <a:r>
              <a:rPr lang="en-US" sz="1600" dirty="0"/>
              <a:t> with around 10.53 K flights in the No Arrival and No Departure delay Category, while US Airways Inc ranks last  with a number of 2.14 K No Arrival and No Departure delay category.</a:t>
            </a:r>
          </a:p>
          <a:p>
            <a:pPr algn="just"/>
            <a:endParaRPr lang="en-US" sz="1600" dirty="0"/>
          </a:p>
          <a:p>
            <a:pPr algn="just"/>
            <a:r>
              <a:rPr lang="en-US" sz="1600" b="1" dirty="0"/>
              <a:t>Conclusion/Suggestions</a:t>
            </a:r>
            <a:r>
              <a:rPr lang="en-US" sz="1600" dirty="0"/>
              <a:t>:</a:t>
            </a:r>
          </a:p>
          <a:p>
            <a:pPr algn="just"/>
            <a:r>
              <a:rPr lang="en-US" sz="1600" dirty="0"/>
              <a:t>To improve figures in the No Departure/No Arrival Delay category, US Airways Inc. should focus on enhancing operational efficiency by adopting advanced scheduling systems, improving maintenance practices, and optimizing flight routes. Additionally, investing in staff training and upgrading technology for better real-time tracking and communication can help reduce delays and improve overall performance.</a:t>
            </a:r>
          </a:p>
        </p:txBody>
      </p:sp>
      <p:pic>
        <p:nvPicPr>
          <p:cNvPr id="7" name="Picture 6">
            <a:extLst>
              <a:ext uri="{FF2B5EF4-FFF2-40B4-BE49-F238E27FC236}">
                <a16:creationId xmlns:a16="http://schemas.microsoft.com/office/drawing/2014/main" xmlns="" id="{61DF2506-7E01-3D9C-2863-66F7F8D3807A}"/>
              </a:ext>
            </a:extLst>
          </p:cNvPr>
          <p:cNvPicPr>
            <a:picLocks noChangeAspect="1"/>
          </p:cNvPicPr>
          <p:nvPr/>
        </p:nvPicPr>
        <p:blipFill>
          <a:blip r:embed="rId2"/>
          <a:stretch>
            <a:fillRect/>
          </a:stretch>
        </p:blipFill>
        <p:spPr>
          <a:xfrm>
            <a:off x="6328228" y="2127249"/>
            <a:ext cx="5471030" cy="4120861"/>
          </a:xfrm>
          <a:prstGeom prst="rect">
            <a:avLst/>
          </a:prstGeom>
        </p:spPr>
      </p:pic>
    </p:spTree>
    <p:extLst>
      <p:ext uri="{BB962C8B-B14F-4D97-AF65-F5344CB8AC3E}">
        <p14:creationId xmlns:p14="http://schemas.microsoft.com/office/powerpoint/2010/main" val="82202701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xmlns="" id="{C8453BA5-59F5-E27F-8264-C31FFF941FC4}"/>
              </a:ext>
            </a:extLst>
          </p:cNvPr>
          <p:cNvPicPr>
            <a:picLocks noChangeAspect="1"/>
          </p:cNvPicPr>
          <p:nvPr/>
        </p:nvPicPr>
        <p:blipFill>
          <a:blip r:embed="rId2"/>
          <a:stretch>
            <a:fillRect/>
          </a:stretch>
        </p:blipFill>
        <p:spPr>
          <a:xfrm>
            <a:off x="278235" y="274166"/>
            <a:ext cx="11667022" cy="6331885"/>
          </a:xfrm>
          <a:prstGeom prst="rect">
            <a:avLst/>
          </a:prstGeom>
        </p:spPr>
      </p:pic>
    </p:spTree>
    <p:extLst>
      <p:ext uri="{BB962C8B-B14F-4D97-AF65-F5344CB8AC3E}">
        <p14:creationId xmlns:p14="http://schemas.microsoft.com/office/powerpoint/2010/main" val="23618448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3682B1C1-3CF8-D56A-328C-E3B2C142C483}"/>
              </a:ext>
            </a:extLst>
          </p:cNvPr>
          <p:cNvPicPr>
            <a:picLocks noChangeAspect="1"/>
          </p:cNvPicPr>
          <p:nvPr/>
        </p:nvPicPr>
        <p:blipFill>
          <a:blip r:embed="rId2"/>
          <a:stretch>
            <a:fillRect/>
          </a:stretch>
        </p:blipFill>
        <p:spPr>
          <a:xfrm>
            <a:off x="253289" y="108386"/>
            <a:ext cx="11575854" cy="6515441"/>
          </a:xfrm>
          <a:prstGeom prst="rect">
            <a:avLst/>
          </a:prstGeom>
        </p:spPr>
      </p:pic>
    </p:spTree>
    <p:extLst>
      <p:ext uri="{BB962C8B-B14F-4D97-AF65-F5344CB8AC3E}">
        <p14:creationId xmlns:p14="http://schemas.microsoft.com/office/powerpoint/2010/main" val="9324755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1FCBD6A2-690F-93BD-299C-DABCE99C7725}"/>
              </a:ext>
            </a:extLst>
          </p:cNvPr>
          <p:cNvPicPr>
            <a:picLocks noChangeAspect="1"/>
          </p:cNvPicPr>
          <p:nvPr/>
        </p:nvPicPr>
        <p:blipFill>
          <a:blip r:embed="rId2"/>
          <a:stretch>
            <a:fillRect/>
          </a:stretch>
        </p:blipFill>
        <p:spPr>
          <a:xfrm>
            <a:off x="242844" y="258968"/>
            <a:ext cx="11706311" cy="6337775"/>
          </a:xfrm>
          <a:prstGeom prst="rect">
            <a:avLst/>
          </a:prstGeom>
        </p:spPr>
      </p:pic>
    </p:spTree>
    <p:extLst>
      <p:ext uri="{BB962C8B-B14F-4D97-AF65-F5344CB8AC3E}">
        <p14:creationId xmlns:p14="http://schemas.microsoft.com/office/powerpoint/2010/main" val="6644802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5CA65893-CAC9-1B07-4542-3BA5953E4A31}"/>
              </a:ext>
            </a:extLst>
          </p:cNvPr>
          <p:cNvPicPr>
            <a:picLocks noChangeAspect="1"/>
          </p:cNvPicPr>
          <p:nvPr/>
        </p:nvPicPr>
        <p:blipFill>
          <a:blip r:embed="rId3"/>
          <a:stretch>
            <a:fillRect/>
          </a:stretch>
        </p:blipFill>
        <p:spPr>
          <a:xfrm>
            <a:off x="262836" y="209862"/>
            <a:ext cx="11669333" cy="6374749"/>
          </a:xfrm>
          <a:prstGeom prst="rect">
            <a:avLst/>
          </a:prstGeom>
        </p:spPr>
      </p:pic>
    </p:spTree>
    <p:extLst>
      <p:ext uri="{BB962C8B-B14F-4D97-AF65-F5344CB8AC3E}">
        <p14:creationId xmlns:p14="http://schemas.microsoft.com/office/powerpoint/2010/main" val="3291115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xmlns="" id="{1E12D733-39E7-CF6D-0882-AFD9E16A4AD8}"/>
              </a:ext>
            </a:extLst>
          </p:cNvPr>
          <p:cNvPicPr>
            <a:picLocks noChangeAspect="1"/>
          </p:cNvPicPr>
          <p:nvPr/>
        </p:nvPicPr>
        <p:blipFill>
          <a:blip r:embed="rId2"/>
          <a:stretch>
            <a:fillRect/>
          </a:stretch>
        </p:blipFill>
        <p:spPr>
          <a:xfrm>
            <a:off x="290702" y="291171"/>
            <a:ext cx="11654555" cy="6319091"/>
          </a:xfrm>
          <a:prstGeom prst="rect">
            <a:avLst/>
          </a:prstGeom>
        </p:spPr>
      </p:pic>
    </p:spTree>
    <p:extLst>
      <p:ext uri="{BB962C8B-B14F-4D97-AF65-F5344CB8AC3E}">
        <p14:creationId xmlns:p14="http://schemas.microsoft.com/office/powerpoint/2010/main" val="6595414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345B4895-E6B3-E0FB-007F-F8E0286C75E3}"/>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265306" y="244464"/>
            <a:ext cx="11687208" cy="3184536"/>
          </a:xfrm>
          <a:prstGeom prst="rect">
            <a:avLst/>
          </a:prstGeom>
        </p:spPr>
      </p:pic>
      <p:pic>
        <p:nvPicPr>
          <p:cNvPr id="7" name="Picture 6">
            <a:extLst>
              <a:ext uri="{FF2B5EF4-FFF2-40B4-BE49-F238E27FC236}">
                <a16:creationId xmlns:a16="http://schemas.microsoft.com/office/drawing/2014/main" xmlns="" id="{5DCECC34-9506-BFDD-5143-81CAE0A4A28B}"/>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265306" y="3429000"/>
            <a:ext cx="11687208" cy="3086123"/>
          </a:xfrm>
          <a:prstGeom prst="rect">
            <a:avLst/>
          </a:prstGeom>
        </p:spPr>
      </p:pic>
    </p:spTree>
    <p:extLst>
      <p:ext uri="{BB962C8B-B14F-4D97-AF65-F5344CB8AC3E}">
        <p14:creationId xmlns:p14="http://schemas.microsoft.com/office/powerpoint/2010/main" val="36507325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230E7614-35C8-A340-F9A0-978F8B24EA5B}"/>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278232" y="305694"/>
            <a:ext cx="11659768" cy="3264820"/>
          </a:xfrm>
          <a:prstGeom prst="rect">
            <a:avLst/>
          </a:prstGeom>
        </p:spPr>
      </p:pic>
      <p:pic>
        <p:nvPicPr>
          <p:cNvPr id="6" name="Picture 5">
            <a:extLst>
              <a:ext uri="{FF2B5EF4-FFF2-40B4-BE49-F238E27FC236}">
                <a16:creationId xmlns:a16="http://schemas.microsoft.com/office/drawing/2014/main" xmlns="" id="{91795A30-6966-B756-FE50-4BE2170989B8}"/>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278232" y="3570514"/>
            <a:ext cx="11635536" cy="2981792"/>
          </a:xfrm>
          <a:prstGeom prst="rect">
            <a:avLst/>
          </a:prstGeom>
        </p:spPr>
      </p:pic>
    </p:spTree>
    <p:extLst>
      <p:ext uri="{BB962C8B-B14F-4D97-AF65-F5344CB8AC3E}">
        <p14:creationId xmlns:p14="http://schemas.microsoft.com/office/powerpoint/2010/main" val="22677622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C840D69-A347-4F94-B72D-1F556CBAE71C}"/>
              </a:ext>
            </a:extLst>
          </p:cNvPr>
          <p:cNvSpPr>
            <a:spLocks noGrp="1"/>
          </p:cNvSpPr>
          <p:nvPr>
            <p:ph type="title"/>
          </p:nvPr>
        </p:nvSpPr>
        <p:spPr/>
        <p:txBody>
          <a:bodyPr>
            <a:normAutofit/>
          </a:bodyPr>
          <a:lstStyle/>
          <a:p>
            <a:r>
              <a:rPr lang="en-US" b="1" dirty="0">
                <a:effectLst>
                  <a:outerShdw blurRad="38100" dist="38100" dir="2700000" algn="tl">
                    <a:srgbClr val="000000">
                      <a:alpha val="43137"/>
                    </a:srgbClr>
                  </a:outerShdw>
                </a:effectLst>
              </a:rPr>
              <a:t>Index 1</a:t>
            </a:r>
            <a:endParaRPr lang="en-IN" dirty="0"/>
          </a:p>
        </p:txBody>
      </p:sp>
      <p:sp>
        <p:nvSpPr>
          <p:cNvPr id="3" name="Content Placeholder 2">
            <a:extLst>
              <a:ext uri="{FF2B5EF4-FFF2-40B4-BE49-F238E27FC236}">
                <a16:creationId xmlns:a16="http://schemas.microsoft.com/office/drawing/2014/main" xmlns="" id="{C2A074DA-01DA-4B87-A0DD-E0BC2FFF1323}"/>
              </a:ext>
            </a:extLst>
          </p:cNvPr>
          <p:cNvSpPr>
            <a:spLocks noGrp="1"/>
          </p:cNvSpPr>
          <p:nvPr>
            <p:ph sz="quarter" idx="10"/>
          </p:nvPr>
        </p:nvSpPr>
        <p:spPr>
          <a:xfrm>
            <a:off x="539496" y="1435607"/>
            <a:ext cx="11034342" cy="4913821"/>
          </a:xfrm>
        </p:spPr>
        <p:txBody>
          <a:bodyPr numCol="1">
            <a:normAutofit fontScale="47500" lnSpcReduction="20000"/>
          </a:bodyPr>
          <a:lstStyle/>
          <a:p>
            <a:pPr marL="171450" indent="-171450" algn="just">
              <a:lnSpc>
                <a:spcPct val="120000"/>
              </a:lnSpc>
              <a:spcBef>
                <a:spcPts val="0"/>
              </a:spcBef>
              <a:buSzPct val="100000"/>
              <a:buFont typeface="Arial" panose="020B0604020202020204" pitchFamily="34" charset="0"/>
              <a:buChar char="•"/>
            </a:pPr>
            <a:r>
              <a:rPr lang="en-US" sz="3400" dirty="0"/>
              <a:t>Overview ...…………………………….………………………….………………………….……………………….………………………….………………..... 	5</a:t>
            </a:r>
          </a:p>
          <a:p>
            <a:pPr marL="171450" indent="-171450" algn="just">
              <a:lnSpc>
                <a:spcPct val="120000"/>
              </a:lnSpc>
              <a:spcBef>
                <a:spcPts val="0"/>
              </a:spcBef>
              <a:buSzPct val="100000"/>
              <a:buFont typeface="Arial" panose="020B0604020202020204" pitchFamily="34" charset="0"/>
              <a:buChar char="•"/>
            </a:pPr>
            <a:r>
              <a:rPr lang="en-US" sz="3400" dirty="0"/>
              <a:t>KPI’s of the Project ……………………….………………………….………………………………………….………………………….…………………… 	6</a:t>
            </a:r>
          </a:p>
          <a:p>
            <a:pPr marL="171450" indent="-171450" algn="just">
              <a:lnSpc>
                <a:spcPct val="120000"/>
              </a:lnSpc>
              <a:spcBef>
                <a:spcPts val="0"/>
              </a:spcBef>
              <a:buSzPct val="100000"/>
              <a:buFont typeface="Arial" panose="020B0604020202020204" pitchFamily="34" charset="0"/>
              <a:buChar char="•"/>
            </a:pPr>
            <a:r>
              <a:rPr lang="en-US" sz="3400" dirty="0"/>
              <a:t>Weekend vs Weekday Flight Statistics ……………………….………………………….…………………………….…………………………....... 	7</a:t>
            </a:r>
          </a:p>
          <a:p>
            <a:pPr marL="171450" indent="-171450" algn="just">
              <a:lnSpc>
                <a:spcPct val="120000"/>
              </a:lnSpc>
              <a:spcBef>
                <a:spcPts val="0"/>
              </a:spcBef>
              <a:buSzPct val="100000"/>
              <a:buFont typeface="Arial" panose="020B0604020202020204" pitchFamily="34" charset="0"/>
              <a:buChar char="•"/>
            </a:pPr>
            <a:r>
              <a:rPr lang="en-US" sz="3400" dirty="0"/>
              <a:t>Total number of cancelled flights for JetBlue Airways on first date of every month ………….………………………….……. 	8</a:t>
            </a:r>
          </a:p>
          <a:p>
            <a:pPr marL="171450" indent="-171450" algn="just">
              <a:lnSpc>
                <a:spcPct val="120000"/>
              </a:lnSpc>
              <a:spcBef>
                <a:spcPts val="0"/>
              </a:spcBef>
              <a:buSzPct val="100000"/>
              <a:buFont typeface="Arial" panose="020B0604020202020204" pitchFamily="34" charset="0"/>
              <a:buChar char="•"/>
            </a:pPr>
            <a:r>
              <a:rPr lang="en-US" sz="3400" dirty="0"/>
              <a:t>Week Wise Delay Statistics of flights ………….………………………….…………………………….………………………….…………………... 9</a:t>
            </a:r>
          </a:p>
          <a:p>
            <a:pPr marL="171450" indent="-171450" algn="just">
              <a:lnSpc>
                <a:spcPct val="120000"/>
              </a:lnSpc>
              <a:spcBef>
                <a:spcPts val="0"/>
              </a:spcBef>
              <a:buSzPct val="100000"/>
              <a:buFont typeface="Arial" panose="020B0604020202020204" pitchFamily="34" charset="0"/>
              <a:buChar char="•"/>
            </a:pPr>
            <a:r>
              <a:rPr lang="en-US" sz="3400" dirty="0"/>
              <a:t>City Wise Delay Statistics of flights ………….………………………….…………………………….………………………….……………………… 10</a:t>
            </a:r>
          </a:p>
          <a:p>
            <a:pPr marL="171450" indent="-171450" algn="just">
              <a:lnSpc>
                <a:spcPct val="120000"/>
              </a:lnSpc>
              <a:spcBef>
                <a:spcPts val="0"/>
              </a:spcBef>
              <a:buSzPct val="100000"/>
              <a:buFont typeface="Arial" panose="020B0604020202020204" pitchFamily="34" charset="0"/>
              <a:buChar char="•"/>
            </a:pPr>
            <a:r>
              <a:rPr lang="en-US" sz="3400" dirty="0"/>
              <a:t>State Wise Delay Statistics of flights ………….………………………….…………………………….………………………….……………………. 11</a:t>
            </a:r>
          </a:p>
          <a:p>
            <a:pPr marL="171450" indent="-171450" algn="just">
              <a:lnSpc>
                <a:spcPct val="120000"/>
              </a:lnSpc>
              <a:spcBef>
                <a:spcPts val="0"/>
              </a:spcBef>
              <a:buSzPct val="100000"/>
              <a:buFont typeface="Arial" panose="020B0604020202020204" pitchFamily="34" charset="0"/>
              <a:buChar char="•"/>
            </a:pPr>
            <a:r>
              <a:rPr lang="en-US" sz="3400" dirty="0"/>
              <a:t>Airline wise Delay Statistics of flights ………….………………………….…………………………….………………………….…………………..	12</a:t>
            </a:r>
          </a:p>
          <a:p>
            <a:pPr marL="171450" indent="-171450" algn="just">
              <a:lnSpc>
                <a:spcPct val="120000"/>
              </a:lnSpc>
              <a:spcBef>
                <a:spcPts val="0"/>
              </a:spcBef>
              <a:buSzPct val="100000"/>
              <a:buFont typeface="Arial" panose="020B0604020202020204" pitchFamily="34" charset="0"/>
              <a:buChar char="•"/>
            </a:pPr>
            <a:r>
              <a:rPr lang="en-US" sz="3400" dirty="0"/>
              <a:t>Number of airlines with No departure/arrival delay with distance covered between 2500 and 3000 …………………. 13</a:t>
            </a:r>
          </a:p>
          <a:p>
            <a:pPr marL="171450" indent="-171450" algn="just">
              <a:lnSpc>
                <a:spcPct val="120000"/>
              </a:lnSpc>
              <a:spcBef>
                <a:spcPts val="0"/>
              </a:spcBef>
              <a:buSzPct val="100000"/>
              <a:buFont typeface="Arial" panose="020B0604020202020204" pitchFamily="34" charset="0"/>
              <a:buChar char="•"/>
            </a:pPr>
            <a:r>
              <a:rPr lang="en-US" sz="3400" dirty="0"/>
              <a:t>Flight Delay Analysis Dashboard 1 - Power BI ………….………………….………………………………………….……………….………….. 14</a:t>
            </a:r>
          </a:p>
          <a:p>
            <a:pPr marL="171450" indent="-171450" algn="just">
              <a:lnSpc>
                <a:spcPct val="120000"/>
              </a:lnSpc>
              <a:spcBef>
                <a:spcPts val="0"/>
              </a:spcBef>
              <a:buSzPct val="100000"/>
              <a:buFont typeface="Arial" panose="020B0604020202020204" pitchFamily="34" charset="0"/>
              <a:buChar char="•"/>
            </a:pPr>
            <a:r>
              <a:rPr lang="en-US" sz="3400" dirty="0"/>
              <a:t>Flight Delay Analysis Dashboard 2 - Power BI ………….………………….………………………………………….……………….………….. 15</a:t>
            </a:r>
          </a:p>
          <a:p>
            <a:pPr marL="171450" indent="-171450" algn="just">
              <a:lnSpc>
                <a:spcPct val="120000"/>
              </a:lnSpc>
              <a:spcBef>
                <a:spcPts val="0"/>
              </a:spcBef>
              <a:buSzPct val="100000"/>
              <a:buFont typeface="Arial" panose="020B0604020202020204" pitchFamily="34" charset="0"/>
              <a:buChar char="•"/>
            </a:pPr>
            <a:r>
              <a:rPr lang="en-US" sz="3400" dirty="0"/>
              <a:t>Flight Delay Analysis Dashboard-Tableau page1 ……………………………………………….………………….……………….………........ 16</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IN" dirty="0"/>
          </a:p>
        </p:txBody>
      </p:sp>
    </p:spTree>
    <p:extLst>
      <p:ext uri="{BB962C8B-B14F-4D97-AF65-F5344CB8AC3E}">
        <p14:creationId xmlns:p14="http://schemas.microsoft.com/office/powerpoint/2010/main" val="246386877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xmlns="" id="{F4152DD6-A3F5-5085-9F00-808A66C3FFE9}"/>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225844" y="257848"/>
            <a:ext cx="11596042" cy="6342304"/>
          </a:xfrm>
          <a:prstGeom prst="rect">
            <a:avLst/>
          </a:prstGeom>
        </p:spPr>
      </p:pic>
    </p:spTree>
    <p:extLst>
      <p:ext uri="{BB962C8B-B14F-4D97-AF65-F5344CB8AC3E}">
        <p14:creationId xmlns:p14="http://schemas.microsoft.com/office/powerpoint/2010/main" val="29618080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bg>
      <p:bgPr>
        <a:solidFill>
          <a:srgbClr val="23244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38F8021-FDF5-0663-5B93-E883115B4290}"/>
              </a:ext>
            </a:extLst>
          </p:cNvPr>
          <p:cNvSpPr>
            <a:spLocks noGrp="1"/>
          </p:cNvSpPr>
          <p:nvPr>
            <p:ph type="title"/>
          </p:nvPr>
        </p:nvSpPr>
        <p:spPr>
          <a:xfrm>
            <a:off x="2541737" y="2689811"/>
            <a:ext cx="6876288" cy="640080"/>
          </a:xfrm>
        </p:spPr>
        <p:txBody>
          <a:bodyPr>
            <a:normAutofit fontScale="90000"/>
          </a:bodyPr>
          <a:lstStyle/>
          <a:p>
            <a:pPr algn="ctr"/>
            <a:r>
              <a:rPr lang="en-IN" sz="4000" b="1" dirty="0">
                <a:solidFill>
                  <a:schemeClr val="bg1"/>
                </a:solidFill>
                <a:effectLst>
                  <a:outerShdw blurRad="38100" dist="38100" dir="2700000" algn="tl">
                    <a:srgbClr val="000000">
                      <a:alpha val="43137"/>
                    </a:srgbClr>
                  </a:outerShdw>
                </a:effectLst>
              </a:rPr>
              <a:t>Thank you !!</a:t>
            </a:r>
          </a:p>
        </p:txBody>
      </p:sp>
    </p:spTree>
    <p:extLst>
      <p:ext uri="{BB962C8B-B14F-4D97-AF65-F5344CB8AC3E}">
        <p14:creationId xmlns:p14="http://schemas.microsoft.com/office/powerpoint/2010/main" val="31868546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C840D69-A347-4F94-B72D-1F556CBAE71C}"/>
              </a:ext>
            </a:extLst>
          </p:cNvPr>
          <p:cNvSpPr>
            <a:spLocks noGrp="1"/>
          </p:cNvSpPr>
          <p:nvPr>
            <p:ph type="title"/>
          </p:nvPr>
        </p:nvSpPr>
        <p:spPr/>
        <p:txBody>
          <a:bodyPr/>
          <a:lstStyle/>
          <a:p>
            <a:r>
              <a:rPr lang="en-US" b="1" dirty="0">
                <a:effectLst>
                  <a:outerShdw blurRad="38100" dist="38100" dir="2700000" algn="tl">
                    <a:srgbClr val="000000">
                      <a:alpha val="43137"/>
                    </a:srgbClr>
                  </a:outerShdw>
                </a:effectLst>
              </a:rPr>
              <a:t>Index 2</a:t>
            </a:r>
            <a:endParaRPr lang="en-IN" dirty="0"/>
          </a:p>
        </p:txBody>
      </p:sp>
      <p:sp>
        <p:nvSpPr>
          <p:cNvPr id="3" name="Content Placeholder 2">
            <a:extLst>
              <a:ext uri="{FF2B5EF4-FFF2-40B4-BE49-F238E27FC236}">
                <a16:creationId xmlns:a16="http://schemas.microsoft.com/office/drawing/2014/main" xmlns="" id="{C2A074DA-01DA-4B87-A0DD-E0BC2FFF1323}"/>
              </a:ext>
            </a:extLst>
          </p:cNvPr>
          <p:cNvSpPr>
            <a:spLocks noGrp="1"/>
          </p:cNvSpPr>
          <p:nvPr>
            <p:ph sz="quarter" idx="10"/>
          </p:nvPr>
        </p:nvSpPr>
        <p:spPr>
          <a:xfrm>
            <a:off x="539496" y="1435607"/>
            <a:ext cx="11034342" cy="4913821"/>
          </a:xfrm>
        </p:spPr>
        <p:txBody>
          <a:bodyPr numCol="1">
            <a:normAutofit fontScale="47500" lnSpcReduction="20000"/>
          </a:bodyPr>
          <a:lstStyle/>
          <a:p>
            <a:pPr marL="171450" indent="-171450" algn="just">
              <a:lnSpc>
                <a:spcPct val="120000"/>
              </a:lnSpc>
              <a:spcBef>
                <a:spcPts val="0"/>
              </a:spcBef>
              <a:buSzPct val="100000"/>
              <a:buFont typeface="Arial" panose="020B0604020202020204" pitchFamily="34" charset="0"/>
              <a:buChar char="•"/>
            </a:pPr>
            <a:r>
              <a:rPr lang="en-US" sz="3400" dirty="0"/>
              <a:t>Flight Delay Analysis Dashboard-Tableau page 2 ……………………………………………….………………….……………….………...... 17</a:t>
            </a:r>
          </a:p>
          <a:p>
            <a:pPr marL="171450" indent="-171450" algn="just">
              <a:lnSpc>
                <a:spcPct val="120000"/>
              </a:lnSpc>
              <a:spcBef>
                <a:spcPts val="0"/>
              </a:spcBef>
              <a:buSzPct val="100000"/>
              <a:buFont typeface="Arial" panose="020B0604020202020204" pitchFamily="34" charset="0"/>
              <a:buChar char="•"/>
            </a:pPr>
            <a:r>
              <a:rPr lang="en-US" sz="3400" dirty="0"/>
              <a:t>Flight Delay Analysis Dashboard-MS Excel ………..……………………………………………….………………….……………….………......	18</a:t>
            </a:r>
          </a:p>
          <a:p>
            <a:pPr marL="171450" indent="-171450" algn="just">
              <a:lnSpc>
                <a:spcPct val="120000"/>
              </a:lnSpc>
              <a:spcBef>
                <a:spcPts val="0"/>
              </a:spcBef>
              <a:buSzPct val="100000"/>
              <a:buFont typeface="Arial" panose="020B0604020202020204" pitchFamily="34" charset="0"/>
              <a:buChar char="•"/>
            </a:pPr>
            <a:r>
              <a:rPr lang="en-US" sz="3400" dirty="0"/>
              <a:t>SQL – KPI 1 &amp; 2 ……………………….………………………….………….………….…………………………….…………………………......................	19</a:t>
            </a:r>
          </a:p>
          <a:p>
            <a:pPr marL="171450" indent="-171450" algn="just">
              <a:lnSpc>
                <a:spcPct val="120000"/>
              </a:lnSpc>
              <a:spcBef>
                <a:spcPts val="0"/>
              </a:spcBef>
              <a:buSzPct val="100000"/>
              <a:buFont typeface="Arial" panose="020B0604020202020204" pitchFamily="34" charset="0"/>
              <a:buChar char="•"/>
            </a:pPr>
            <a:r>
              <a:rPr lang="en-US" sz="3400" dirty="0"/>
              <a:t>SQL – KPI 3 ……………………….………………………….………….………….…………………………….…………………………............................... 20</a:t>
            </a:r>
          </a:p>
          <a:p>
            <a:pPr marL="171450" indent="-171450" algn="just">
              <a:lnSpc>
                <a:spcPct val="120000"/>
              </a:lnSpc>
              <a:spcBef>
                <a:spcPts val="0"/>
              </a:spcBef>
              <a:buSzPct val="100000"/>
              <a:buFont typeface="Arial" panose="020B0604020202020204" pitchFamily="34" charset="0"/>
              <a:buChar char="•"/>
            </a:pPr>
            <a:r>
              <a:rPr lang="en-US" sz="3400" dirty="0"/>
              <a:t>SQL – KPI 4 ……………………….………………………….………….………….…………………………….…………………………............................... 21</a:t>
            </a:r>
          </a:p>
          <a:p>
            <a:pPr marL="171450" indent="-171450" algn="just">
              <a:lnSpc>
                <a:spcPct val="120000"/>
              </a:lnSpc>
              <a:spcBef>
                <a:spcPts val="0"/>
              </a:spcBef>
              <a:buSzPct val="100000"/>
              <a:buFont typeface="Arial" panose="020B0604020202020204" pitchFamily="34" charset="0"/>
              <a:buChar char="•"/>
            </a:pPr>
            <a:r>
              <a:rPr lang="en-US" sz="3400" dirty="0"/>
              <a:t>Challenges ………….………………………….…………………………….……………………………………………….……………………………………… 22</a:t>
            </a:r>
          </a:p>
          <a:p>
            <a:pPr marL="171450" indent="-171450" algn="just">
              <a:lnSpc>
                <a:spcPct val="120000"/>
              </a:lnSpc>
              <a:spcBef>
                <a:spcPts val="0"/>
              </a:spcBef>
              <a:buSzPct val="100000"/>
              <a:buFont typeface="Arial" panose="020B0604020202020204" pitchFamily="34" charset="0"/>
              <a:buChar char="•"/>
            </a:pPr>
            <a:r>
              <a:rPr lang="en-US" sz="3400" dirty="0"/>
              <a:t>End ………….………….………………………….…………………………….…………………………….……………….………………….……………………. 23</a:t>
            </a:r>
          </a:p>
          <a:p>
            <a:pPr marL="171450" indent="-171450" algn="just">
              <a:lnSpc>
                <a:spcPct val="120000"/>
              </a:lnSpc>
              <a:spcBef>
                <a:spcPts val="0"/>
              </a:spcBef>
              <a:buSzPct val="100000"/>
              <a:buFont typeface="Arial" panose="020B0604020202020204" pitchFamily="34" charset="0"/>
              <a:buChar char="•"/>
            </a:pPr>
            <a:endParaRPr lang="en-US" sz="3400"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IN" dirty="0"/>
          </a:p>
        </p:txBody>
      </p:sp>
    </p:spTree>
    <p:extLst>
      <p:ext uri="{BB962C8B-B14F-4D97-AF65-F5344CB8AC3E}">
        <p14:creationId xmlns:p14="http://schemas.microsoft.com/office/powerpoint/2010/main" val="81690642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A57EBB8-85F6-B889-D402-6FA094FB5A33}"/>
              </a:ext>
            </a:extLst>
          </p:cNvPr>
          <p:cNvSpPr>
            <a:spLocks noGrp="1"/>
          </p:cNvSpPr>
          <p:nvPr>
            <p:ph type="title"/>
          </p:nvPr>
        </p:nvSpPr>
        <p:spPr/>
        <p:txBody>
          <a:bodyPr>
            <a:noAutofit/>
          </a:bodyPr>
          <a:lstStyle/>
          <a:p>
            <a:r>
              <a:rPr lang="en-US" sz="4400" b="1" dirty="0">
                <a:effectLst>
                  <a:outerShdw blurRad="38100" dist="38100" dir="2700000" algn="tl">
                    <a:srgbClr val="000000">
                      <a:alpha val="43137"/>
                    </a:srgbClr>
                  </a:outerShdw>
                </a:effectLst>
              </a:rPr>
              <a:t>Overview</a:t>
            </a:r>
          </a:p>
        </p:txBody>
      </p:sp>
      <p:sp>
        <p:nvSpPr>
          <p:cNvPr id="6" name="TextBox 5">
            <a:extLst>
              <a:ext uri="{FF2B5EF4-FFF2-40B4-BE49-F238E27FC236}">
                <a16:creationId xmlns:a16="http://schemas.microsoft.com/office/drawing/2014/main" xmlns="" id="{034B3FC6-AA8A-33F3-6588-EA5176785C7A}"/>
              </a:ext>
            </a:extLst>
          </p:cNvPr>
          <p:cNvSpPr txBox="1"/>
          <p:nvPr/>
        </p:nvSpPr>
        <p:spPr>
          <a:xfrm>
            <a:off x="626806" y="1511710"/>
            <a:ext cx="11106222" cy="3970318"/>
          </a:xfrm>
          <a:prstGeom prst="rect">
            <a:avLst/>
          </a:prstGeom>
          <a:noFill/>
        </p:spPr>
        <p:txBody>
          <a:bodyPr wrap="square" rtlCol="0">
            <a:spAutoFit/>
          </a:bodyPr>
          <a:lstStyle/>
          <a:p>
            <a:pPr algn="just"/>
            <a:r>
              <a:rPr lang="en-US" sz="2800" dirty="0"/>
              <a:t>The Aviation Analysis project focuses on examining flight delay analysis. It delves into various key performance indicators (KPIs), including Weekday Vs Weekend total flights statistics, Total number of cancelled flights for JetBlue Airways on first date of every month, Week wise, State wise and City wise statistics of delay of flights with airline details, and Number of airlines with No departure/arrival delay with distance covered between 2500 and 3000. The analysis entails processing three CSV files, meticulously cleansed and transformed </a:t>
            </a:r>
            <a:r>
              <a:rPr lang="en-US" sz="2800"/>
              <a:t>to  </a:t>
            </a:r>
            <a:r>
              <a:rPr lang="en-US" sz="2800" dirty="0"/>
              <a:t>meaningful insights.</a:t>
            </a:r>
            <a:endParaRPr lang="en-IN" sz="2800" dirty="0"/>
          </a:p>
        </p:txBody>
      </p:sp>
    </p:spTree>
    <p:extLst>
      <p:ext uri="{BB962C8B-B14F-4D97-AF65-F5344CB8AC3E}">
        <p14:creationId xmlns:p14="http://schemas.microsoft.com/office/powerpoint/2010/main" val="8954265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Autofit/>
          </a:bodyPr>
          <a:lstStyle/>
          <a:p>
            <a:r>
              <a:rPr lang="en-US" b="1" dirty="0">
                <a:effectLst>
                  <a:outerShdw blurRad="38100" dist="38100" dir="2700000" algn="tl">
                    <a:srgbClr val="000000">
                      <a:alpha val="43137"/>
                    </a:srgbClr>
                  </a:outerShdw>
                </a:effectLst>
                <a:latin typeface="Segoe UI Light" panose="020B0502040204020203" pitchFamily="34" charset="0"/>
                <a:cs typeface="Segoe UI Light" panose="020B0502040204020203" pitchFamily="34" charset="0"/>
              </a:rPr>
              <a:t>KPI’S of the Project</a:t>
            </a:r>
          </a:p>
        </p:txBody>
      </p:sp>
      <p:sp>
        <p:nvSpPr>
          <p:cNvPr id="38" name="Content Placeholder 17"/>
          <p:cNvSpPr txBox="1">
            <a:spLocks/>
          </p:cNvSpPr>
          <p:nvPr/>
        </p:nvSpPr>
        <p:spPr>
          <a:xfrm>
            <a:off x="541610" y="1524708"/>
            <a:ext cx="4321704" cy="3871518"/>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600"/>
              </a:spcAft>
              <a:buNone/>
              <a:defRPr/>
            </a:pPr>
            <a:endParaRPr lang="en-US" dirty="0">
              <a:latin typeface="Segoe UI" panose="020B0502040204020203" pitchFamily="34" charset="0"/>
              <a:cs typeface="Segoe UI" panose="020B0502040204020203" pitchFamily="34" charset="0"/>
            </a:endParaRPr>
          </a:p>
        </p:txBody>
      </p:sp>
      <p:sp>
        <p:nvSpPr>
          <p:cNvPr id="2" name="TextBox 1">
            <a:extLst>
              <a:ext uri="{FF2B5EF4-FFF2-40B4-BE49-F238E27FC236}">
                <a16:creationId xmlns:a16="http://schemas.microsoft.com/office/drawing/2014/main" xmlns="" id="{D046D0D6-8F2B-8796-701A-2F2029CEBFE4}"/>
              </a:ext>
            </a:extLst>
          </p:cNvPr>
          <p:cNvSpPr txBox="1"/>
          <p:nvPr/>
        </p:nvSpPr>
        <p:spPr>
          <a:xfrm>
            <a:off x="663677" y="1629697"/>
            <a:ext cx="10626213" cy="3901517"/>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2400" dirty="0">
                <a:effectLst>
                  <a:outerShdw blurRad="38100" dist="38100" dir="2700000" algn="tl">
                    <a:srgbClr val="000000">
                      <a:alpha val="43137"/>
                    </a:srgbClr>
                  </a:outerShdw>
                </a:effectLst>
              </a:rPr>
              <a:t>KPI 1 : Weekday Vs Weekend total flights statistics</a:t>
            </a:r>
          </a:p>
          <a:p>
            <a:pPr marL="285750" indent="-285750">
              <a:lnSpc>
                <a:spcPct val="150000"/>
              </a:lnSpc>
              <a:buFont typeface="Arial" panose="020B0604020202020204" pitchFamily="34" charset="0"/>
              <a:buChar char="•"/>
            </a:pPr>
            <a:r>
              <a:rPr lang="en-US" sz="2400" dirty="0">
                <a:effectLst>
                  <a:outerShdw blurRad="38100" dist="38100" dir="2700000" algn="tl">
                    <a:srgbClr val="000000">
                      <a:alpha val="43137"/>
                    </a:srgbClr>
                  </a:outerShdw>
                </a:effectLst>
              </a:rPr>
              <a:t>KPI 2 : Total number of cancelled flights for JetBlue Airways on first date of     	   every month</a:t>
            </a:r>
          </a:p>
          <a:p>
            <a:pPr marL="285750" indent="-285750">
              <a:lnSpc>
                <a:spcPct val="150000"/>
              </a:lnSpc>
              <a:buFont typeface="Arial" panose="020B0604020202020204" pitchFamily="34" charset="0"/>
              <a:buChar char="•"/>
            </a:pPr>
            <a:r>
              <a:rPr lang="en-US" sz="2400" dirty="0">
                <a:effectLst>
                  <a:outerShdw blurRad="38100" dist="38100" dir="2700000" algn="tl">
                    <a:srgbClr val="000000">
                      <a:alpha val="43137"/>
                    </a:srgbClr>
                  </a:outerShdw>
                </a:effectLst>
              </a:rPr>
              <a:t>KPI 3 : Week wise, State wise and City wise statistics of delay of flights with 	   airline details</a:t>
            </a:r>
          </a:p>
          <a:p>
            <a:pPr marL="285750" indent="-285750">
              <a:lnSpc>
                <a:spcPct val="150000"/>
              </a:lnSpc>
              <a:buFont typeface="Arial" panose="020B0604020202020204" pitchFamily="34" charset="0"/>
              <a:buChar char="•"/>
            </a:pPr>
            <a:r>
              <a:rPr lang="en-US" sz="2400" dirty="0">
                <a:effectLst>
                  <a:outerShdw blurRad="38100" dist="38100" dir="2700000" algn="tl">
                    <a:srgbClr val="000000">
                      <a:alpha val="43137"/>
                    </a:srgbClr>
                  </a:outerShdw>
                </a:effectLst>
              </a:rPr>
              <a:t>KPI 4 : Number of airlines with No departure/arrival delay with distance 	     	   covered between 2500 and 3000</a:t>
            </a:r>
          </a:p>
        </p:txBody>
      </p:sp>
    </p:spTree>
    <p:extLst>
      <p:ext uri="{BB962C8B-B14F-4D97-AF65-F5344CB8AC3E}">
        <p14:creationId xmlns:p14="http://schemas.microsoft.com/office/powerpoint/2010/main" val="345761616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1" dirty="0">
                <a:effectLst>
                  <a:outerShdw blurRad="38100" dist="38100" dir="2700000" algn="tl">
                    <a:srgbClr val="000000">
                      <a:alpha val="43137"/>
                    </a:srgbClr>
                  </a:outerShdw>
                </a:effectLst>
                <a:latin typeface="Segoe UI Light" panose="020B0502040204020203" pitchFamily="34" charset="0"/>
                <a:cs typeface="Segoe UI Light" panose="020B0502040204020203" pitchFamily="34" charset="0"/>
              </a:rPr>
              <a:t>Weekend vs Weekday Flight Statistics</a:t>
            </a:r>
          </a:p>
        </p:txBody>
      </p:sp>
      <p:sp>
        <p:nvSpPr>
          <p:cNvPr id="2" name="Rectangle: Diagonal Corners Rounded 1">
            <a:extLst>
              <a:ext uri="{FF2B5EF4-FFF2-40B4-BE49-F238E27FC236}">
                <a16:creationId xmlns:a16="http://schemas.microsoft.com/office/drawing/2014/main" xmlns="" id="{E0620653-604A-2441-8A36-40CB9F77CCF8}"/>
              </a:ext>
            </a:extLst>
          </p:cNvPr>
          <p:cNvSpPr/>
          <p:nvPr/>
        </p:nvSpPr>
        <p:spPr>
          <a:xfrm>
            <a:off x="521207" y="1363341"/>
            <a:ext cx="2274459" cy="412993"/>
          </a:xfrm>
          <a:prstGeom prst="round2DiagRect">
            <a:avLst/>
          </a:prstGeom>
          <a:solidFill>
            <a:srgbClr val="232446"/>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2800" b="1" dirty="0">
                <a:ln w="6600">
                  <a:solidFill>
                    <a:schemeClr val="accent2"/>
                  </a:solidFill>
                  <a:prstDash val="solid"/>
                </a:ln>
                <a:solidFill>
                  <a:srgbClr val="FFFFFF"/>
                </a:solidFill>
                <a:effectLst>
                  <a:outerShdw dist="38100" dir="2700000" algn="tl" rotWithShape="0">
                    <a:schemeClr val="accent2"/>
                  </a:outerShdw>
                </a:effectLst>
              </a:rPr>
              <a:t>KPI 1</a:t>
            </a:r>
            <a:endParaRPr lang="en-IN" sz="2800" b="1" dirty="0">
              <a:ln w="6600">
                <a:solidFill>
                  <a:schemeClr val="accent2"/>
                </a:solidFill>
                <a:prstDash val="solid"/>
              </a:ln>
              <a:solidFill>
                <a:srgbClr val="FFFFFF"/>
              </a:solidFill>
              <a:effectLst>
                <a:outerShdw dist="38100" dir="2700000" algn="tl" rotWithShape="0">
                  <a:schemeClr val="accent2"/>
                </a:outerShdw>
              </a:effectLst>
            </a:endParaRPr>
          </a:p>
        </p:txBody>
      </p:sp>
      <p:sp>
        <p:nvSpPr>
          <p:cNvPr id="5" name="TextBox 4">
            <a:extLst>
              <a:ext uri="{FF2B5EF4-FFF2-40B4-BE49-F238E27FC236}">
                <a16:creationId xmlns:a16="http://schemas.microsoft.com/office/drawing/2014/main" xmlns="" id="{A3D11A88-F898-28CB-3E47-BB2F812EEF92}"/>
              </a:ext>
            </a:extLst>
          </p:cNvPr>
          <p:cNvSpPr txBox="1"/>
          <p:nvPr/>
        </p:nvSpPr>
        <p:spPr>
          <a:xfrm>
            <a:off x="6410634" y="2278626"/>
            <a:ext cx="5410198" cy="3416320"/>
          </a:xfrm>
          <a:prstGeom prst="rect">
            <a:avLst/>
          </a:prstGeom>
          <a:noFill/>
        </p:spPr>
        <p:txBody>
          <a:bodyPr wrap="square" rtlCol="0">
            <a:spAutoFit/>
          </a:bodyPr>
          <a:lstStyle/>
          <a:p>
            <a:pPr algn="just"/>
            <a:r>
              <a:rPr lang="en-US" b="1" dirty="0"/>
              <a:t>Observations/Analysis:</a:t>
            </a:r>
          </a:p>
          <a:p>
            <a:pPr algn="just"/>
            <a:r>
              <a:rPr lang="en-US" dirty="0"/>
              <a:t>The Data depicts that the weekday flights comprises of around 4.3 million which is around 73.91% of total flights while weekend flights count comprises of 1.52 million which is around 26.09 % of the total flights in a year.</a:t>
            </a:r>
          </a:p>
          <a:p>
            <a:pPr algn="just"/>
            <a:r>
              <a:rPr lang="en-IN" b="1" dirty="0"/>
              <a:t>Conclusions/Suggestions: </a:t>
            </a:r>
          </a:p>
          <a:p>
            <a:pPr algn="just"/>
            <a:r>
              <a:rPr lang="en-IN" dirty="0"/>
              <a:t>In order to increase the weekend flights and balance the flight distribution implementing </a:t>
            </a:r>
            <a:r>
              <a:rPr lang="en-US" dirty="0"/>
              <a:t>special promotions, discounts, and enhanced loyalty program benefits can encourage and increase passenger traffic on weekend flights.</a:t>
            </a:r>
          </a:p>
        </p:txBody>
      </p:sp>
      <p:pic>
        <p:nvPicPr>
          <p:cNvPr id="6" name="Picture 5">
            <a:extLst>
              <a:ext uri="{FF2B5EF4-FFF2-40B4-BE49-F238E27FC236}">
                <a16:creationId xmlns:a16="http://schemas.microsoft.com/office/drawing/2014/main" xmlns="" id="{0D84BA46-3718-A6BD-EC51-ED0E31FE6161}"/>
              </a:ext>
            </a:extLst>
          </p:cNvPr>
          <p:cNvPicPr>
            <a:picLocks noChangeAspect="1"/>
          </p:cNvPicPr>
          <p:nvPr/>
        </p:nvPicPr>
        <p:blipFill>
          <a:blip r:embed="rId2"/>
          <a:stretch>
            <a:fillRect/>
          </a:stretch>
        </p:blipFill>
        <p:spPr>
          <a:xfrm>
            <a:off x="521207" y="1948722"/>
            <a:ext cx="5541479" cy="4069830"/>
          </a:xfrm>
          <a:prstGeom prst="rect">
            <a:avLst/>
          </a:prstGeom>
        </p:spPr>
      </p:pic>
    </p:spTree>
    <p:extLst>
      <p:ext uri="{BB962C8B-B14F-4D97-AF65-F5344CB8AC3E}">
        <p14:creationId xmlns:p14="http://schemas.microsoft.com/office/powerpoint/2010/main" val="110700175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21207" y="448056"/>
            <a:ext cx="11105644" cy="640080"/>
          </a:xfrm>
        </p:spPr>
        <p:txBody>
          <a:bodyPr>
            <a:noAutofit/>
          </a:bodyPr>
          <a:lstStyle/>
          <a:p>
            <a:r>
              <a:rPr lang="en-US" sz="2600" b="1" dirty="0">
                <a:effectLst>
                  <a:outerShdw blurRad="38100" dist="38100" dir="2700000" algn="tl">
                    <a:srgbClr val="000000">
                      <a:alpha val="43137"/>
                    </a:srgbClr>
                  </a:outerShdw>
                </a:effectLst>
                <a:latin typeface="Segoe UI Light" panose="020B0502040204020203" pitchFamily="34" charset="0"/>
                <a:cs typeface="Segoe UI Light" panose="020B0502040204020203" pitchFamily="34" charset="0"/>
              </a:rPr>
              <a:t>Total number of cancelled flights for JetBlue Airways on first date of every month</a:t>
            </a:r>
          </a:p>
        </p:txBody>
      </p:sp>
      <p:sp>
        <p:nvSpPr>
          <p:cNvPr id="2" name="Rectangle: Diagonal Corners Rounded 1">
            <a:extLst>
              <a:ext uri="{FF2B5EF4-FFF2-40B4-BE49-F238E27FC236}">
                <a16:creationId xmlns:a16="http://schemas.microsoft.com/office/drawing/2014/main" xmlns="" id="{E0620653-604A-2441-8A36-40CB9F77CCF8}"/>
              </a:ext>
            </a:extLst>
          </p:cNvPr>
          <p:cNvSpPr/>
          <p:nvPr/>
        </p:nvSpPr>
        <p:spPr>
          <a:xfrm>
            <a:off x="10027176" y="1363341"/>
            <a:ext cx="1599675" cy="429173"/>
          </a:xfrm>
          <a:prstGeom prst="round2DiagRect">
            <a:avLst/>
          </a:prstGeom>
          <a:solidFill>
            <a:srgbClr val="232446"/>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2800" b="1" dirty="0">
                <a:ln w="6600">
                  <a:solidFill>
                    <a:schemeClr val="accent2"/>
                  </a:solidFill>
                  <a:prstDash val="solid"/>
                </a:ln>
                <a:solidFill>
                  <a:srgbClr val="FFFFFF"/>
                </a:solidFill>
                <a:effectLst>
                  <a:outerShdw dist="38100" dir="2700000" algn="tl" rotWithShape="0">
                    <a:schemeClr val="accent2"/>
                  </a:outerShdw>
                </a:effectLst>
              </a:rPr>
              <a:t>KPI 2</a:t>
            </a:r>
            <a:endParaRPr lang="en-IN" sz="2800" b="1" dirty="0">
              <a:ln w="6600">
                <a:solidFill>
                  <a:schemeClr val="accent2"/>
                </a:solidFill>
                <a:prstDash val="solid"/>
              </a:ln>
              <a:solidFill>
                <a:srgbClr val="FFFFFF"/>
              </a:solidFill>
              <a:effectLst>
                <a:outerShdw dist="38100" dir="2700000" algn="tl" rotWithShape="0">
                  <a:schemeClr val="accent2"/>
                </a:outerShdw>
              </a:effectLst>
            </a:endParaRPr>
          </a:p>
        </p:txBody>
      </p:sp>
      <p:sp>
        <p:nvSpPr>
          <p:cNvPr id="5" name="TextBox 4">
            <a:extLst>
              <a:ext uri="{FF2B5EF4-FFF2-40B4-BE49-F238E27FC236}">
                <a16:creationId xmlns:a16="http://schemas.microsoft.com/office/drawing/2014/main" xmlns="" id="{A3D11A88-F898-28CB-3E47-BB2F812EEF92}"/>
              </a:ext>
            </a:extLst>
          </p:cNvPr>
          <p:cNvSpPr txBox="1"/>
          <p:nvPr/>
        </p:nvSpPr>
        <p:spPr>
          <a:xfrm>
            <a:off x="472684" y="1901821"/>
            <a:ext cx="5797487" cy="3693319"/>
          </a:xfrm>
          <a:prstGeom prst="rect">
            <a:avLst/>
          </a:prstGeom>
          <a:noFill/>
        </p:spPr>
        <p:txBody>
          <a:bodyPr wrap="square" rtlCol="0">
            <a:spAutoFit/>
          </a:bodyPr>
          <a:lstStyle/>
          <a:p>
            <a:pPr algn="just"/>
            <a:r>
              <a:rPr lang="en-US" b="1" dirty="0"/>
              <a:t>Observations/Analysis</a:t>
            </a:r>
            <a:r>
              <a:rPr lang="en-US" b="1" u="sng" dirty="0"/>
              <a:t>:</a:t>
            </a:r>
          </a:p>
          <a:p>
            <a:pPr marL="285750" indent="-285750" algn="just">
              <a:buFont typeface="Arial" panose="020B0604020202020204" pitchFamily="34" charset="0"/>
              <a:buChar char="•"/>
            </a:pPr>
            <a:r>
              <a:rPr lang="en-US" dirty="0"/>
              <a:t>The data indicates that the 2nd and 6th months have the highest number of cancelled flights, with 42 and 55 cancellations respectively, while other months each have fewer than 10 cancellations.</a:t>
            </a:r>
          </a:p>
          <a:p>
            <a:pPr algn="just"/>
            <a:endParaRPr lang="en-US" dirty="0"/>
          </a:p>
          <a:p>
            <a:pPr algn="just"/>
            <a:r>
              <a:rPr lang="en-IN" b="1" dirty="0"/>
              <a:t>Conclusions/Suggestions</a:t>
            </a:r>
            <a:r>
              <a:rPr lang="en-IN" b="1" u="sng" dirty="0"/>
              <a:t>: </a:t>
            </a:r>
          </a:p>
          <a:p>
            <a:pPr marL="285750" indent="-285750" algn="just">
              <a:buFont typeface="Arial" panose="020B0604020202020204" pitchFamily="34" charset="0"/>
              <a:buChar char="•"/>
            </a:pPr>
            <a:r>
              <a:rPr lang="en-US" dirty="0"/>
              <a:t>To reduce cancellations in the 2nd and 6th months, JetBlue Airways must analyze root causes, enhance maintenance and crew scheduling, invest in advanced forecasting technologies, streamline operations, and improve customer communication and contingency planning.</a:t>
            </a:r>
            <a:endParaRPr lang="en-IN" dirty="0"/>
          </a:p>
        </p:txBody>
      </p:sp>
      <p:pic>
        <p:nvPicPr>
          <p:cNvPr id="10" name="Picture 9">
            <a:extLst>
              <a:ext uri="{FF2B5EF4-FFF2-40B4-BE49-F238E27FC236}">
                <a16:creationId xmlns:a16="http://schemas.microsoft.com/office/drawing/2014/main" xmlns="" id="{C9E65480-33FC-50BB-56DC-73DF0B063291}"/>
              </a:ext>
            </a:extLst>
          </p:cNvPr>
          <p:cNvPicPr>
            <a:picLocks noChangeAspect="1"/>
          </p:cNvPicPr>
          <p:nvPr/>
        </p:nvPicPr>
        <p:blipFill>
          <a:blip r:embed="rId2"/>
          <a:stretch>
            <a:fillRect/>
          </a:stretch>
        </p:blipFill>
        <p:spPr>
          <a:xfrm>
            <a:off x="6376964" y="1901821"/>
            <a:ext cx="5516586" cy="4027147"/>
          </a:xfrm>
          <a:prstGeom prst="rect">
            <a:avLst/>
          </a:prstGeom>
        </p:spPr>
      </p:pic>
    </p:spTree>
    <p:extLst>
      <p:ext uri="{BB962C8B-B14F-4D97-AF65-F5344CB8AC3E}">
        <p14:creationId xmlns:p14="http://schemas.microsoft.com/office/powerpoint/2010/main" val="333099647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21206" y="206477"/>
            <a:ext cx="11196387" cy="881659"/>
          </a:xfrm>
        </p:spPr>
        <p:txBody>
          <a:bodyPr>
            <a:noAutofit/>
          </a:bodyPr>
          <a:lstStyle/>
          <a:p>
            <a:r>
              <a:rPr lang="en-US" b="1" dirty="0">
                <a:effectLst>
                  <a:outerShdw blurRad="38100" dist="38100" dir="2700000" algn="tl">
                    <a:srgbClr val="000000">
                      <a:alpha val="43137"/>
                    </a:srgbClr>
                  </a:outerShdw>
                </a:effectLst>
                <a:latin typeface="Segoe UI Light" panose="020B0502040204020203" pitchFamily="34" charset="0"/>
                <a:cs typeface="Segoe UI Light" panose="020B0502040204020203" pitchFamily="34" charset="0"/>
              </a:rPr>
              <a:t>Week wise Delay Statistics of flights</a:t>
            </a:r>
          </a:p>
        </p:txBody>
      </p:sp>
      <p:sp>
        <p:nvSpPr>
          <p:cNvPr id="2" name="Rectangle: Diagonal Corners Rounded 1">
            <a:extLst>
              <a:ext uri="{FF2B5EF4-FFF2-40B4-BE49-F238E27FC236}">
                <a16:creationId xmlns:a16="http://schemas.microsoft.com/office/drawing/2014/main" xmlns="" id="{E0620653-604A-2441-8A36-40CB9F77CCF8}"/>
              </a:ext>
            </a:extLst>
          </p:cNvPr>
          <p:cNvSpPr/>
          <p:nvPr/>
        </p:nvSpPr>
        <p:spPr>
          <a:xfrm>
            <a:off x="663676" y="1408471"/>
            <a:ext cx="1600553" cy="410260"/>
          </a:xfrm>
          <a:prstGeom prst="round2DiagRect">
            <a:avLst/>
          </a:prstGeom>
          <a:solidFill>
            <a:srgbClr val="232446"/>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2800" b="1" dirty="0">
                <a:ln w="6600">
                  <a:solidFill>
                    <a:schemeClr val="accent2"/>
                  </a:solidFill>
                  <a:prstDash val="solid"/>
                </a:ln>
                <a:solidFill>
                  <a:srgbClr val="FFFFFF"/>
                </a:solidFill>
                <a:effectLst>
                  <a:outerShdw dist="38100" dir="2700000" algn="tl" rotWithShape="0">
                    <a:schemeClr val="accent2"/>
                  </a:outerShdw>
                </a:effectLst>
              </a:rPr>
              <a:t>KPI 3 A</a:t>
            </a:r>
            <a:endParaRPr lang="en-IN" sz="2800" b="1" dirty="0">
              <a:ln w="6600">
                <a:solidFill>
                  <a:schemeClr val="accent2"/>
                </a:solidFill>
                <a:prstDash val="solid"/>
              </a:ln>
              <a:solidFill>
                <a:srgbClr val="FFFFFF"/>
              </a:solidFill>
              <a:effectLst>
                <a:outerShdw dist="38100" dir="2700000" algn="tl" rotWithShape="0">
                  <a:schemeClr val="accent2"/>
                </a:outerShdw>
              </a:effectLst>
            </a:endParaRPr>
          </a:p>
        </p:txBody>
      </p:sp>
      <p:sp>
        <p:nvSpPr>
          <p:cNvPr id="5" name="TextBox 4">
            <a:extLst>
              <a:ext uri="{FF2B5EF4-FFF2-40B4-BE49-F238E27FC236}">
                <a16:creationId xmlns:a16="http://schemas.microsoft.com/office/drawing/2014/main" xmlns="" id="{A3D11A88-F898-28CB-3E47-BB2F812EEF92}"/>
              </a:ext>
            </a:extLst>
          </p:cNvPr>
          <p:cNvSpPr txBox="1"/>
          <p:nvPr/>
        </p:nvSpPr>
        <p:spPr>
          <a:xfrm>
            <a:off x="6203950" y="2063430"/>
            <a:ext cx="5603424" cy="3970318"/>
          </a:xfrm>
          <a:prstGeom prst="rect">
            <a:avLst/>
          </a:prstGeom>
          <a:noFill/>
        </p:spPr>
        <p:txBody>
          <a:bodyPr wrap="square" rtlCol="0">
            <a:spAutoFit/>
          </a:bodyPr>
          <a:lstStyle/>
          <a:p>
            <a:pPr algn="just"/>
            <a:r>
              <a:rPr lang="en-US" b="1" u="sng" dirty="0"/>
              <a:t>Observations/Analysis</a:t>
            </a:r>
            <a:r>
              <a:rPr lang="en-US" b="1" dirty="0"/>
              <a:t> :</a:t>
            </a:r>
          </a:p>
          <a:p>
            <a:pPr marL="285750" indent="-285750" algn="just">
              <a:buFont typeface="Arial" panose="020B0604020202020204" pitchFamily="34" charset="0"/>
              <a:buChar char="•"/>
            </a:pPr>
            <a:r>
              <a:rPr lang="en-US" dirty="0"/>
              <a:t>The Count of Arrival and Departure delay for the first week is around 19K which further raised to 43K in week 2 which is the highest during the year in the 39</a:t>
            </a:r>
            <a:r>
              <a:rPr lang="en-US" baseline="30000" dirty="0"/>
              <a:t>th</a:t>
            </a:r>
            <a:r>
              <a:rPr lang="en-US" dirty="0"/>
              <a:t> week recorded the lowest number of Arrival and Departure delay and the year ended with 34K delays in the last week</a:t>
            </a:r>
          </a:p>
          <a:p>
            <a:pPr algn="just"/>
            <a:endParaRPr lang="en-US" dirty="0"/>
          </a:p>
          <a:p>
            <a:pPr algn="just"/>
            <a:r>
              <a:rPr lang="en-IN" b="1" u="sng" dirty="0"/>
              <a:t>Conclusion/Suggestions</a:t>
            </a:r>
            <a:r>
              <a:rPr lang="en-IN" b="1" dirty="0"/>
              <a:t> : </a:t>
            </a:r>
          </a:p>
          <a:p>
            <a:pPr marL="285750" indent="-285750" algn="just">
              <a:buFont typeface="Arial" panose="020B0604020202020204" pitchFamily="34" charset="0"/>
              <a:buChar char="•"/>
            </a:pPr>
            <a:r>
              <a:rPr lang="en-US" dirty="0"/>
              <a:t>To reduce delays, focus on weeks with the highest and lowest counts, analyze the reasons, optimize scheduling and maintenance, leverage predictive technologies, and enhance operational efficiency and communication.</a:t>
            </a:r>
            <a:endParaRPr lang="en-IN" dirty="0"/>
          </a:p>
        </p:txBody>
      </p:sp>
      <p:pic>
        <p:nvPicPr>
          <p:cNvPr id="8" name="Picture 7">
            <a:extLst>
              <a:ext uri="{FF2B5EF4-FFF2-40B4-BE49-F238E27FC236}">
                <a16:creationId xmlns:a16="http://schemas.microsoft.com/office/drawing/2014/main" xmlns="" id="{7738BD6B-95A3-B2E1-62D3-9CBA7A3B18EB}"/>
              </a:ext>
            </a:extLst>
          </p:cNvPr>
          <p:cNvPicPr>
            <a:picLocks noChangeAspect="1"/>
          </p:cNvPicPr>
          <p:nvPr/>
        </p:nvPicPr>
        <p:blipFill>
          <a:blip r:embed="rId2"/>
          <a:stretch>
            <a:fillRect/>
          </a:stretch>
        </p:blipFill>
        <p:spPr>
          <a:xfrm>
            <a:off x="620548" y="1929202"/>
            <a:ext cx="5583402" cy="4104545"/>
          </a:xfrm>
          <a:prstGeom prst="rect">
            <a:avLst/>
          </a:prstGeom>
        </p:spPr>
      </p:pic>
    </p:spTree>
    <p:extLst>
      <p:ext uri="{BB962C8B-B14F-4D97-AF65-F5344CB8AC3E}">
        <p14:creationId xmlns:p14="http://schemas.microsoft.com/office/powerpoint/2010/main" val="6855266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21207" y="448056"/>
            <a:ext cx="10422096" cy="640080"/>
          </a:xfrm>
        </p:spPr>
        <p:txBody>
          <a:bodyPr>
            <a:normAutofit/>
          </a:bodyPr>
          <a:lstStyle/>
          <a:p>
            <a:r>
              <a:rPr lang="en-US" b="1" dirty="0">
                <a:effectLst>
                  <a:outerShdw blurRad="38100" dist="38100" dir="2700000" algn="tl">
                    <a:srgbClr val="000000">
                      <a:alpha val="43137"/>
                    </a:srgbClr>
                  </a:outerShdw>
                </a:effectLst>
                <a:latin typeface="Segoe UI Light" panose="020B0502040204020203" pitchFamily="34" charset="0"/>
                <a:cs typeface="Segoe UI Light" panose="020B0502040204020203" pitchFamily="34" charset="0"/>
              </a:rPr>
              <a:t>City Wise Delay Statistics of flights</a:t>
            </a:r>
          </a:p>
        </p:txBody>
      </p:sp>
      <p:sp>
        <p:nvSpPr>
          <p:cNvPr id="2" name="Rectangle: Diagonal Corners Rounded 1">
            <a:extLst>
              <a:ext uri="{FF2B5EF4-FFF2-40B4-BE49-F238E27FC236}">
                <a16:creationId xmlns:a16="http://schemas.microsoft.com/office/drawing/2014/main" xmlns="" id="{E0620653-604A-2441-8A36-40CB9F77CCF8}"/>
              </a:ext>
            </a:extLst>
          </p:cNvPr>
          <p:cNvSpPr/>
          <p:nvPr/>
        </p:nvSpPr>
        <p:spPr>
          <a:xfrm>
            <a:off x="10049122" y="1374510"/>
            <a:ext cx="1788361" cy="552545"/>
          </a:xfrm>
          <a:prstGeom prst="round2DiagRect">
            <a:avLst/>
          </a:prstGeom>
          <a:solidFill>
            <a:srgbClr val="232446"/>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2800" b="1" dirty="0">
                <a:ln w="6600">
                  <a:solidFill>
                    <a:schemeClr val="accent2"/>
                  </a:solidFill>
                  <a:prstDash val="solid"/>
                </a:ln>
                <a:solidFill>
                  <a:srgbClr val="FFFFFF"/>
                </a:solidFill>
                <a:effectLst>
                  <a:outerShdw dist="38100" dir="2700000" algn="tl" rotWithShape="0">
                    <a:schemeClr val="accent2"/>
                  </a:outerShdw>
                </a:effectLst>
              </a:rPr>
              <a:t>KPI 3 B</a:t>
            </a:r>
            <a:endParaRPr lang="en-IN" sz="2800" b="1" dirty="0">
              <a:ln w="6600">
                <a:solidFill>
                  <a:schemeClr val="accent2"/>
                </a:solidFill>
                <a:prstDash val="solid"/>
              </a:ln>
              <a:solidFill>
                <a:srgbClr val="FFFFFF"/>
              </a:solidFill>
              <a:effectLst>
                <a:outerShdw dist="38100" dir="2700000" algn="tl" rotWithShape="0">
                  <a:schemeClr val="accent2"/>
                </a:outerShdw>
              </a:effectLst>
            </a:endParaRPr>
          </a:p>
        </p:txBody>
      </p:sp>
      <p:sp>
        <p:nvSpPr>
          <p:cNvPr id="5" name="TextBox 4">
            <a:extLst>
              <a:ext uri="{FF2B5EF4-FFF2-40B4-BE49-F238E27FC236}">
                <a16:creationId xmlns:a16="http://schemas.microsoft.com/office/drawing/2014/main" xmlns="" id="{A3D11A88-F898-28CB-3E47-BB2F812EEF92}"/>
              </a:ext>
            </a:extLst>
          </p:cNvPr>
          <p:cNvSpPr txBox="1"/>
          <p:nvPr/>
        </p:nvSpPr>
        <p:spPr>
          <a:xfrm>
            <a:off x="517421" y="2017481"/>
            <a:ext cx="5410198" cy="3970318"/>
          </a:xfrm>
          <a:prstGeom prst="rect">
            <a:avLst/>
          </a:prstGeom>
          <a:noFill/>
        </p:spPr>
        <p:txBody>
          <a:bodyPr wrap="square" rtlCol="0">
            <a:spAutoFit/>
          </a:bodyPr>
          <a:lstStyle/>
          <a:p>
            <a:pPr algn="just"/>
            <a:r>
              <a:rPr lang="en-US" b="1" u="sng" dirty="0"/>
              <a:t>Observations/Analysis</a:t>
            </a:r>
            <a:r>
              <a:rPr lang="en-US" b="1" dirty="0"/>
              <a:t> :</a:t>
            </a:r>
          </a:p>
          <a:p>
            <a:pPr marL="285750" indent="-285750" algn="just">
              <a:buFont typeface="Arial" panose="020B0604020202020204" pitchFamily="34" charset="0"/>
              <a:buChar char="•"/>
            </a:pPr>
            <a:r>
              <a:rPr lang="en-US" dirty="0"/>
              <a:t>According to the data Chicago city has the highest count of arrival and departure delay i.e. around 0.12 million followed by Atlanta with 0.09 million, New York has a count of delay around 0.05 million and the least number of delays are from the city Moab with a count of 7 delays.</a:t>
            </a:r>
          </a:p>
          <a:p>
            <a:pPr algn="just"/>
            <a:endParaRPr lang="en-US" dirty="0"/>
          </a:p>
          <a:p>
            <a:pPr algn="just"/>
            <a:r>
              <a:rPr lang="en-IN" b="1" u="sng" dirty="0"/>
              <a:t>Conclusion/Suggestions</a:t>
            </a:r>
            <a:r>
              <a:rPr lang="en-IN" b="1" dirty="0"/>
              <a:t> : </a:t>
            </a:r>
          </a:p>
          <a:p>
            <a:pPr marL="285750" indent="-285750" algn="just">
              <a:buFont typeface="Arial" panose="020B0604020202020204" pitchFamily="34" charset="0"/>
              <a:buChar char="•"/>
            </a:pPr>
            <a:r>
              <a:rPr lang="en-US" dirty="0"/>
              <a:t>To decrease delays, expand runways and improve ground handling, deploy real-time weather monitoring systems, implement dynamic slot allocation, and maintain efficient scheduling where delays are minimal.</a:t>
            </a:r>
            <a:endParaRPr lang="en-IN" dirty="0"/>
          </a:p>
        </p:txBody>
      </p:sp>
      <p:pic>
        <p:nvPicPr>
          <p:cNvPr id="6" name="Picture 5">
            <a:extLst>
              <a:ext uri="{FF2B5EF4-FFF2-40B4-BE49-F238E27FC236}">
                <a16:creationId xmlns:a16="http://schemas.microsoft.com/office/drawing/2014/main" xmlns="" id="{F0185130-3758-C821-0F54-CACEBD2472FB}"/>
              </a:ext>
            </a:extLst>
          </p:cNvPr>
          <p:cNvPicPr>
            <a:picLocks noChangeAspect="1"/>
          </p:cNvPicPr>
          <p:nvPr/>
        </p:nvPicPr>
        <p:blipFill>
          <a:blip r:embed="rId2"/>
          <a:stretch>
            <a:fillRect/>
          </a:stretch>
        </p:blipFill>
        <p:spPr>
          <a:xfrm>
            <a:off x="6019799" y="2017481"/>
            <a:ext cx="5817684" cy="3888644"/>
          </a:xfrm>
          <a:prstGeom prst="rect">
            <a:avLst/>
          </a:prstGeom>
        </p:spPr>
      </p:pic>
    </p:spTree>
    <p:extLst>
      <p:ext uri="{BB962C8B-B14F-4D97-AF65-F5344CB8AC3E}">
        <p14:creationId xmlns:p14="http://schemas.microsoft.com/office/powerpoint/2010/main" val="239700161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theme/theme1.xml><?xml version="1.0" encoding="utf-8"?>
<a:theme xmlns:a="http://schemas.openxmlformats.org/drawingml/2006/main" name="Custom">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Segoe 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TF10001108_Win32 v2" id="{08D89365-2E4C-432D-9349-8DF9B80AEEA1}" vid="{010FF314-90DF-4A21-BD0D-ADCBA34234A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70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B3ABF859-CCF0-48C0-944B-22DDB5776711}">
  <we:reference id="wa200003964" version="1.0.0.0" store="en-US" storeType="OMEX"/>
  <we:alternateReferences>
    <we:reference id="wa200003964" version="1.0.0.0" store="wa200003964"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7" ma:contentTypeDescription="Create a new document." ma:contentTypeScope="" ma:versionID="c6f9a84f66a9c8b9a21755b9ffafb945">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27df39e3e7036dff54f89ddd5805ce72"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5563EE24-83AF-4B4D-B45B-11D1ECD4364A}">
  <ds:schemaRefs>
    <ds:schemaRef ds:uri="http://schemas.microsoft.com/sharepoint/v3/contenttype/forms"/>
  </ds:schemaRefs>
</ds:datastoreItem>
</file>

<file path=customXml/itemProps2.xml><?xml version="1.0" encoding="utf-8"?>
<ds:datastoreItem xmlns:ds="http://schemas.openxmlformats.org/officeDocument/2006/customXml" ds:itemID="{B2FC9C26-AD58-4393-99DE-F67958CF6A29}">
  <ds:schemaRefs>
    <ds:schemaRef ds:uri="16c05727-aa75-4e4a-9b5f-8a80a1165891"/>
    <ds:schemaRef ds:uri="230e9df3-be65-4c73-a93b-d1236ebd677e"/>
    <ds:schemaRef ds:uri="71af3243-3dd4-4a8d-8c0d-dd76da1f02a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A3EE4EA-81C0-48D0-BEBD-A2EFD6B38B42}">
  <ds:schemaRefs>
    <ds:schemaRef ds:uri="http://schemas.microsoft.com/office/2006/documentManagement/types"/>
    <ds:schemaRef ds:uri="http://schemas.openxmlformats.org/package/2006/metadata/core-properties"/>
    <ds:schemaRef ds:uri="16c05727-aa75-4e4a-9b5f-8a80a1165891"/>
    <ds:schemaRef ds:uri="http://purl.org/dc/dcmitype/"/>
    <ds:schemaRef ds:uri="http://purl.org/dc/elements/1.1/"/>
    <ds:schemaRef ds:uri="http://schemas.microsoft.com/office/2006/metadata/properties"/>
    <ds:schemaRef ds:uri="http://schemas.microsoft.com/office/infopath/2007/PartnerControls"/>
    <ds:schemaRef ds:uri="http://schemas.microsoft.com/sharepoint/v3"/>
    <ds:schemaRef ds:uri="230e9df3-be65-4c73-a93b-d1236ebd677e"/>
    <ds:schemaRef ds:uri="71af3243-3dd4-4a8d-8c0d-dd76da1f02a5"/>
    <ds:schemaRef ds:uri="http://www.w3.org/XML/1998/namespace"/>
    <ds:schemaRef ds:uri="http://purl.org/dc/terms/"/>
  </ds:schemaRefs>
</ds:datastoreItem>
</file>

<file path=docProps/app.xml><?xml version="1.0" encoding="utf-8"?>
<Properties xmlns="http://schemas.openxmlformats.org/officeDocument/2006/extended-properties" xmlns:vt="http://schemas.openxmlformats.org/officeDocument/2006/docPropsVTypes">
  <Template>Ion Boardroom</Template>
  <TotalTime>909</TotalTime>
  <Words>926</Words>
  <Application>Microsoft Office PowerPoint</Application>
  <PresentationFormat>Custom</PresentationFormat>
  <Paragraphs>82</Paragraphs>
  <Slides>21</Slides>
  <Notes>3</Notes>
  <HiddenSlides>0</HiddenSlides>
  <MMClips>0</MMClips>
  <ScaleCrop>false</ScaleCrop>
  <HeadingPairs>
    <vt:vector size="4" baseType="variant">
      <vt:variant>
        <vt:lpstr>Theme</vt:lpstr>
      </vt:variant>
      <vt:variant>
        <vt:i4>1</vt:i4>
      </vt:variant>
      <vt:variant>
        <vt:lpstr>Slide Titles</vt:lpstr>
      </vt:variant>
      <vt:variant>
        <vt:i4>21</vt:i4>
      </vt:variant>
    </vt:vector>
  </HeadingPairs>
  <TitlesOfParts>
    <vt:vector size="22" baseType="lpstr">
      <vt:lpstr>Custom</vt:lpstr>
      <vt:lpstr>Aviation Project :  Flight Delay Analysis  </vt:lpstr>
      <vt:lpstr>Index 1</vt:lpstr>
      <vt:lpstr>Index 2</vt:lpstr>
      <vt:lpstr>Overview</vt:lpstr>
      <vt:lpstr>KPI’S of the Project</vt:lpstr>
      <vt:lpstr>Weekend vs Weekday Flight Statistics</vt:lpstr>
      <vt:lpstr>Total number of cancelled flights for JetBlue Airways on first date of every month</vt:lpstr>
      <vt:lpstr>Week wise Delay Statistics of flights</vt:lpstr>
      <vt:lpstr>City Wise Delay Statistics of flights</vt:lpstr>
      <vt:lpstr>State Wise Delay Statistics of flights</vt:lpstr>
      <vt:lpstr>Airline wise Delay Statistics of flights</vt:lpstr>
      <vt:lpstr>Number of airlines with No departure/arrival delay with distance covered between 2500 and 3000</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 !!</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Olist Ecommerce Store Analysis</dc:title>
  <dc:creator>ARJUN CHORGE</dc:creator>
  <cp:keywords/>
  <cp:lastModifiedBy>ADMIN$</cp:lastModifiedBy>
  <cp:revision>118</cp:revision>
  <dcterms:created xsi:type="dcterms:W3CDTF">2024-04-11T07:53:57Z</dcterms:created>
  <dcterms:modified xsi:type="dcterms:W3CDTF">2024-07-31T11:25:03Z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